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1" r:id="rId1"/>
  </p:sldMasterIdLst>
  <p:sldIdLst>
    <p:sldId id="256" r:id="rId2"/>
    <p:sldId id="259" r:id="rId3"/>
    <p:sldId id="293" r:id="rId4"/>
    <p:sldId id="258" r:id="rId5"/>
    <p:sldId id="257" r:id="rId6"/>
    <p:sldId id="261" r:id="rId7"/>
    <p:sldId id="260" r:id="rId8"/>
    <p:sldId id="263" r:id="rId9"/>
    <p:sldId id="262" r:id="rId10"/>
    <p:sldId id="266" r:id="rId11"/>
    <p:sldId id="265" r:id="rId12"/>
    <p:sldId id="280" r:id="rId13"/>
    <p:sldId id="264" r:id="rId14"/>
    <p:sldId id="267" r:id="rId15"/>
    <p:sldId id="268" r:id="rId16"/>
    <p:sldId id="281" r:id="rId17"/>
    <p:sldId id="269" r:id="rId18"/>
    <p:sldId id="275" r:id="rId19"/>
    <p:sldId id="288" r:id="rId20"/>
    <p:sldId id="276" r:id="rId21"/>
    <p:sldId id="287" r:id="rId22"/>
    <p:sldId id="289" r:id="rId23"/>
    <p:sldId id="278" r:id="rId2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417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786" y="1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5D0D3-6A18-4360-B0A1-B4E90A7CE543}" type="datetimeFigureOut">
              <a:rPr lang="es-ES" smtClean="0"/>
              <a:t>11/11/2022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4EDB7E-7B26-457D-8EAF-B24DCA5B885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820425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5D0D3-6A18-4360-B0A1-B4E90A7CE543}" type="datetimeFigureOut">
              <a:rPr lang="es-ES" smtClean="0"/>
              <a:t>11/11/2022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4EDB7E-7B26-457D-8EAF-B24DCA5B885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323179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5D0D3-6A18-4360-B0A1-B4E90A7CE543}" type="datetimeFigureOut">
              <a:rPr lang="es-ES" smtClean="0"/>
              <a:t>11/11/2022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4EDB7E-7B26-457D-8EAF-B24DCA5B885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634768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5D0D3-6A18-4360-B0A1-B4E90A7CE543}" type="datetimeFigureOut">
              <a:rPr lang="es-ES" smtClean="0"/>
              <a:t>11/11/2022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4EDB7E-7B26-457D-8EAF-B24DCA5B885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295743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5D0D3-6A18-4360-B0A1-B4E90A7CE543}" type="datetimeFigureOut">
              <a:rPr lang="es-ES" smtClean="0"/>
              <a:t>11/11/2022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4EDB7E-7B26-457D-8EAF-B24DCA5B885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927870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5D0D3-6A18-4360-B0A1-B4E90A7CE543}" type="datetimeFigureOut">
              <a:rPr lang="es-ES" smtClean="0"/>
              <a:t>11/11/2022</a:t>
            </a:fld>
            <a:endParaRPr lang="es-E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4EDB7E-7B26-457D-8EAF-B24DCA5B885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251943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5D0D3-6A18-4360-B0A1-B4E90A7CE543}" type="datetimeFigureOut">
              <a:rPr lang="es-ES" smtClean="0"/>
              <a:t>11/11/2022</a:t>
            </a:fld>
            <a:endParaRPr lang="es-E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4EDB7E-7B26-457D-8EAF-B24DCA5B885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103130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5D0D3-6A18-4360-B0A1-B4E90A7CE543}" type="datetimeFigureOut">
              <a:rPr lang="es-ES" smtClean="0"/>
              <a:t>11/11/2022</a:t>
            </a:fld>
            <a:endParaRPr lang="es-E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4EDB7E-7B26-457D-8EAF-B24DCA5B885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120883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5D0D3-6A18-4360-B0A1-B4E90A7CE543}" type="datetimeFigureOut">
              <a:rPr lang="es-ES" smtClean="0"/>
              <a:t>11/11/2022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4EDB7E-7B26-457D-8EAF-B24DCA5B885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601493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5D0D3-6A18-4360-B0A1-B4E90A7CE543}" type="datetimeFigureOut">
              <a:rPr lang="es-ES" smtClean="0"/>
              <a:t>11/11/2022</a:t>
            </a:fld>
            <a:endParaRPr lang="es-E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4EDB7E-7B26-457D-8EAF-B24DCA5B885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97182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5D0D3-6A18-4360-B0A1-B4E90A7CE543}" type="datetimeFigureOut">
              <a:rPr lang="es-ES" smtClean="0"/>
              <a:t>11/11/2022</a:t>
            </a:fld>
            <a:endParaRPr lang="es-E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endParaRPr lang="es-E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4EDB7E-7B26-457D-8EAF-B24DCA5B885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052011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39A5D0D3-6A18-4360-B0A1-B4E90A7CE543}" type="datetimeFigureOut">
              <a:rPr lang="es-ES" smtClean="0"/>
              <a:t>11/11/2022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174EDB7E-7B26-457D-8EAF-B24DCA5B885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031449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2" r:id="rId1"/>
    <p:sldLayoutId id="2147483713" r:id="rId2"/>
    <p:sldLayoutId id="2147483714" r:id="rId3"/>
    <p:sldLayoutId id="2147483715" r:id="rId4"/>
    <p:sldLayoutId id="2147483716" r:id="rId5"/>
    <p:sldLayoutId id="2147483717" r:id="rId6"/>
    <p:sldLayoutId id="2147483718" r:id="rId7"/>
    <p:sldLayoutId id="2147483719" r:id="rId8"/>
    <p:sldLayoutId id="2147483720" r:id="rId9"/>
    <p:sldLayoutId id="2147483721" r:id="rId10"/>
    <p:sldLayoutId id="214748372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virtualbox.org/wiki/Downloads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virtualbox.org/wiki/Downloads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debian.org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google.com/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s-ES" b="1" dirty="0"/>
              <a:t>Debian Linux para la Administración de una Red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s-ES" b="1" dirty="0"/>
              <a:t>M. C. José David Santana Alaniz.</a:t>
            </a:r>
          </a:p>
          <a:p>
            <a:r>
              <a:rPr lang="es-ES" dirty="0"/>
              <a:t>dsantana@uas.edu.mx</a:t>
            </a:r>
          </a:p>
          <a:p>
            <a:r>
              <a:rPr lang="es-ES" dirty="0"/>
              <a:t>https://dsantana.uas.edu.mx</a:t>
            </a:r>
          </a:p>
        </p:txBody>
      </p:sp>
      <p:pic>
        <p:nvPicPr>
          <p:cNvPr id="5" name="Imagen 4" descr="Logotipo&#10;&#10;Descripción generada automáticamente">
            <a:extLst>
              <a:ext uri="{FF2B5EF4-FFF2-40B4-BE49-F238E27FC236}">
                <a16:creationId xmlns:a16="http://schemas.microsoft.com/office/drawing/2014/main" id="{088BF109-4F95-A911-9C6A-6A7DA5EEA86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64921" y="1192675"/>
            <a:ext cx="1104900" cy="10795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Imagen 5" descr="Icono&#10;&#10;Descripción generada automáticamente">
            <a:extLst>
              <a:ext uri="{FF2B5EF4-FFF2-40B4-BE49-F238E27FC236}">
                <a16:creationId xmlns:a16="http://schemas.microsoft.com/office/drawing/2014/main" id="{696DA6F8-1ECB-B8E7-C522-8687A288F73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94856" y="1097106"/>
            <a:ext cx="1018165" cy="144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Imagen 6" descr="Logo Linux PNG transparente - StickPNG">
            <a:extLst>
              <a:ext uri="{FF2B5EF4-FFF2-40B4-BE49-F238E27FC236}">
                <a16:creationId xmlns:a16="http://schemas.microsoft.com/office/drawing/2014/main" id="{983010F6-4EC2-61C8-267C-DB002D704DC4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40100" y="2530294"/>
            <a:ext cx="932180" cy="1079500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Imagen 7" descr="Forma, Círculo&#10;&#10;Descripción generada automáticamente">
            <a:extLst>
              <a:ext uri="{FF2B5EF4-FFF2-40B4-BE49-F238E27FC236}">
                <a16:creationId xmlns:a16="http://schemas.microsoft.com/office/drawing/2014/main" id="{6C4F3A2C-CB26-BBD3-2BC7-6E344BFBA1CD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22719" y="4036374"/>
            <a:ext cx="1366941" cy="1800000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Rectángulo 9">
            <a:extLst>
              <a:ext uri="{FF2B5EF4-FFF2-40B4-BE49-F238E27FC236}">
                <a16:creationId xmlns:a16="http://schemas.microsoft.com/office/drawing/2014/main" id="{4FAE7526-1DD0-1BC9-2A8C-A712B2848BC0}"/>
              </a:ext>
            </a:extLst>
          </p:cNvPr>
          <p:cNvSpPr/>
          <p:nvPr/>
        </p:nvSpPr>
        <p:spPr>
          <a:xfrm>
            <a:off x="-146304" y="731520"/>
            <a:ext cx="9354312" cy="74827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167517B0-70B6-58C1-C4D9-C4F074687D4E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7432" y="64008"/>
            <a:ext cx="3145536" cy="13632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24719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Direcciones </a:t>
            </a:r>
            <a:r>
              <a:rPr lang="es-ES" dirty="0" err="1"/>
              <a:t>IPs</a:t>
            </a:r>
            <a:r>
              <a:rPr lang="es-ES" dirty="0"/>
              <a:t> a utilizar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869268" y="864108"/>
            <a:ext cx="2853265" cy="512064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s-ES" sz="1800" b="1" dirty="0"/>
              <a:t>Servidor</a:t>
            </a:r>
          </a:p>
          <a:p>
            <a:pPr marL="0" indent="0">
              <a:buNone/>
            </a:pPr>
            <a:r>
              <a:rPr lang="es-ES" sz="1800" b="1" dirty="0"/>
              <a:t>Adaptador enp0s3</a:t>
            </a:r>
          </a:p>
          <a:p>
            <a:pPr marL="0" indent="0">
              <a:buNone/>
            </a:pPr>
            <a:r>
              <a:rPr lang="es-ES" sz="1800" dirty="0" err="1"/>
              <a:t>addresss</a:t>
            </a:r>
            <a:r>
              <a:rPr lang="es-ES" sz="1800" dirty="0"/>
              <a:t> 192.168.1.253</a:t>
            </a:r>
          </a:p>
          <a:p>
            <a:pPr marL="0" indent="0">
              <a:buNone/>
            </a:pPr>
            <a:r>
              <a:rPr lang="es-ES" sz="1800" dirty="0" err="1"/>
              <a:t>netmask</a:t>
            </a:r>
            <a:r>
              <a:rPr lang="es-ES" sz="1800" dirty="0"/>
              <a:t> 255.255.255.0</a:t>
            </a:r>
          </a:p>
          <a:p>
            <a:pPr marL="0" indent="0">
              <a:buNone/>
            </a:pPr>
            <a:r>
              <a:rPr lang="es-ES" sz="1800" dirty="0" err="1"/>
              <a:t>network</a:t>
            </a:r>
            <a:r>
              <a:rPr lang="es-ES" sz="1800" dirty="0"/>
              <a:t> 192.168.1.0</a:t>
            </a:r>
          </a:p>
          <a:p>
            <a:pPr marL="0" indent="0">
              <a:buNone/>
            </a:pPr>
            <a:r>
              <a:rPr lang="es-ES" sz="1800" dirty="0"/>
              <a:t>broadcast 192.168.1.255</a:t>
            </a:r>
          </a:p>
          <a:p>
            <a:pPr marL="0" indent="0">
              <a:buNone/>
            </a:pPr>
            <a:r>
              <a:rPr lang="es-ES" sz="1800" dirty="0"/>
              <a:t>Gateway 192.168.1.254</a:t>
            </a:r>
          </a:p>
          <a:p>
            <a:pPr marL="0" indent="0">
              <a:buNone/>
            </a:pPr>
            <a:endParaRPr lang="es-ES" sz="1800" dirty="0"/>
          </a:p>
          <a:p>
            <a:pPr marL="0" indent="0">
              <a:buNone/>
            </a:pPr>
            <a:r>
              <a:rPr lang="es-ES" sz="1800" b="1" dirty="0"/>
              <a:t>Adaptador enp0s8</a:t>
            </a:r>
          </a:p>
          <a:p>
            <a:pPr marL="0" indent="0">
              <a:buNone/>
            </a:pPr>
            <a:r>
              <a:rPr lang="es-ES" sz="1800" dirty="0" err="1"/>
              <a:t>netmask</a:t>
            </a:r>
            <a:r>
              <a:rPr lang="es-ES" sz="1800" dirty="0"/>
              <a:t> 192.168.100.254</a:t>
            </a:r>
          </a:p>
          <a:p>
            <a:pPr marL="0" indent="0">
              <a:buNone/>
            </a:pPr>
            <a:r>
              <a:rPr lang="es-ES" sz="1800" dirty="0"/>
              <a:t>network192.168.100.0</a:t>
            </a:r>
          </a:p>
          <a:p>
            <a:pPr marL="0" indent="0">
              <a:buNone/>
            </a:pPr>
            <a:r>
              <a:rPr lang="es-ES" sz="1800" dirty="0"/>
              <a:t>Broadcast 192.168.100.255</a:t>
            </a:r>
          </a:p>
          <a:p>
            <a:pPr marL="0" indent="0">
              <a:buNone/>
            </a:pPr>
            <a:endParaRPr lang="es-ES" sz="1800" dirty="0"/>
          </a:p>
        </p:txBody>
      </p:sp>
      <p:sp>
        <p:nvSpPr>
          <p:cNvPr id="4" name="Marcador de contenido 2">
            <a:extLst>
              <a:ext uri="{FF2B5EF4-FFF2-40B4-BE49-F238E27FC236}">
                <a16:creationId xmlns:a16="http://schemas.microsoft.com/office/drawing/2014/main" id="{13CEE615-371D-89F7-85EC-B6E351E51476}"/>
              </a:ext>
            </a:extLst>
          </p:cNvPr>
          <p:cNvSpPr txBox="1">
            <a:spLocks/>
          </p:cNvSpPr>
          <p:nvPr/>
        </p:nvSpPr>
        <p:spPr>
          <a:xfrm>
            <a:off x="7391400" y="864108"/>
            <a:ext cx="2853265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/>
              </a:buClr>
              <a:buFont typeface="Wingdings 2" pitchFamily="18" charset="2"/>
              <a:buChar char="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Wingdings 2" pitchFamily="18" charset="2"/>
              <a:buNone/>
            </a:pPr>
            <a:r>
              <a:rPr lang="es-ES" sz="1800" b="1" dirty="0"/>
              <a:t>Cliente</a:t>
            </a:r>
          </a:p>
          <a:p>
            <a:pPr marL="0" indent="0">
              <a:buFont typeface="Wingdings 2" pitchFamily="18" charset="2"/>
              <a:buNone/>
            </a:pPr>
            <a:r>
              <a:rPr lang="es-ES" sz="1800" b="1" dirty="0"/>
              <a:t>Adaptador enp0s3</a:t>
            </a:r>
          </a:p>
          <a:p>
            <a:pPr marL="0" indent="0">
              <a:buFont typeface="Wingdings 2" pitchFamily="18" charset="2"/>
              <a:buNone/>
            </a:pPr>
            <a:r>
              <a:rPr lang="es-ES" sz="1800" dirty="0"/>
              <a:t>Por DHCP</a:t>
            </a:r>
          </a:p>
        </p:txBody>
      </p:sp>
    </p:spTree>
    <p:extLst>
      <p:ext uri="{BB962C8B-B14F-4D97-AF65-F5344CB8AC3E}">
        <p14:creationId xmlns:p14="http://schemas.microsoft.com/office/powerpoint/2010/main" val="13074416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3441699" y="787403"/>
            <a:ext cx="830156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ES" sz="1600" dirty="0"/>
          </a:p>
          <a:p>
            <a:r>
              <a:rPr lang="es-ES" sz="1600" dirty="0"/>
              <a:t>Comando para editar la tarjeta de red (interface)</a:t>
            </a:r>
          </a:p>
          <a:p>
            <a:r>
              <a:rPr lang="es-ES" sz="1600" dirty="0"/>
              <a:t>nano /</a:t>
            </a:r>
            <a:r>
              <a:rPr lang="es-ES" sz="1600" dirty="0" err="1"/>
              <a:t>etc</a:t>
            </a:r>
            <a:r>
              <a:rPr lang="es-ES" sz="1600" dirty="0"/>
              <a:t>/</a:t>
            </a:r>
            <a:r>
              <a:rPr lang="es-ES" sz="1600" dirty="0" err="1"/>
              <a:t>network</a:t>
            </a:r>
            <a:r>
              <a:rPr lang="es-ES" sz="1600" dirty="0"/>
              <a:t>/interfaces</a:t>
            </a:r>
          </a:p>
          <a:p>
            <a:endParaRPr lang="es-ES" sz="1600" dirty="0"/>
          </a:p>
          <a:p>
            <a:r>
              <a:rPr lang="es-ES" sz="1600" dirty="0"/>
              <a:t>Comando para detener los servicios de red </a:t>
            </a:r>
            <a:r>
              <a:rPr lang="es-ES" sz="1600" dirty="0">
                <a:solidFill>
                  <a:srgbClr val="00B0F0"/>
                </a:solidFill>
              </a:rPr>
              <a:t>/</a:t>
            </a:r>
            <a:r>
              <a:rPr lang="es-ES" sz="1600" dirty="0" err="1">
                <a:solidFill>
                  <a:srgbClr val="00B0F0"/>
                </a:solidFill>
              </a:rPr>
              <a:t>etc</a:t>
            </a:r>
            <a:r>
              <a:rPr lang="es-ES" sz="1600" dirty="0">
                <a:solidFill>
                  <a:srgbClr val="00B0F0"/>
                </a:solidFill>
              </a:rPr>
              <a:t>/</a:t>
            </a:r>
            <a:r>
              <a:rPr lang="es-ES" sz="1600" dirty="0" err="1">
                <a:solidFill>
                  <a:srgbClr val="00B0F0"/>
                </a:solidFill>
              </a:rPr>
              <a:t>init.d</a:t>
            </a:r>
            <a:r>
              <a:rPr lang="es-ES" sz="1600" dirty="0">
                <a:solidFill>
                  <a:srgbClr val="00B0F0"/>
                </a:solidFill>
              </a:rPr>
              <a:t>/</a:t>
            </a:r>
            <a:r>
              <a:rPr lang="es-ES" sz="1600" dirty="0" err="1">
                <a:solidFill>
                  <a:srgbClr val="00B0F0"/>
                </a:solidFill>
              </a:rPr>
              <a:t>networking</a:t>
            </a:r>
            <a:r>
              <a:rPr lang="es-ES" sz="1600" dirty="0">
                <a:solidFill>
                  <a:srgbClr val="00B0F0"/>
                </a:solidFill>
              </a:rPr>
              <a:t> stop</a:t>
            </a:r>
          </a:p>
          <a:p>
            <a:endParaRPr lang="es-ES" sz="1600" dirty="0"/>
          </a:p>
          <a:p>
            <a:r>
              <a:rPr lang="es-ES" sz="1600" dirty="0"/>
              <a:t>Comando para levantar una tarjeta de red </a:t>
            </a:r>
            <a:r>
              <a:rPr lang="es-ES" sz="1600" dirty="0" err="1">
                <a:solidFill>
                  <a:srgbClr val="00B0F0"/>
                </a:solidFill>
              </a:rPr>
              <a:t>ifup</a:t>
            </a:r>
            <a:r>
              <a:rPr lang="es-ES" sz="1600" dirty="0">
                <a:solidFill>
                  <a:srgbClr val="00B0F0"/>
                </a:solidFill>
              </a:rPr>
              <a:t> enp0s3</a:t>
            </a:r>
          </a:p>
          <a:p>
            <a:endParaRPr lang="es-ES" sz="1600" dirty="0"/>
          </a:p>
          <a:p>
            <a:r>
              <a:rPr lang="es-ES" sz="1600" dirty="0"/>
              <a:t>Comando para saber la dirección </a:t>
            </a:r>
            <a:r>
              <a:rPr lang="es-ES" sz="1600" dirty="0" err="1"/>
              <a:t>ip</a:t>
            </a:r>
            <a:r>
              <a:rPr lang="es-ES" sz="1600" dirty="0"/>
              <a:t> </a:t>
            </a:r>
            <a:r>
              <a:rPr lang="es-ES" sz="1600" dirty="0" err="1">
                <a:solidFill>
                  <a:srgbClr val="00B0F0"/>
                </a:solidFill>
              </a:rPr>
              <a:t>ip</a:t>
            </a:r>
            <a:r>
              <a:rPr lang="es-ES" sz="1600" dirty="0">
                <a:solidFill>
                  <a:srgbClr val="00B0F0"/>
                </a:solidFill>
              </a:rPr>
              <a:t> </a:t>
            </a:r>
            <a:r>
              <a:rPr lang="es-ES" sz="1600" dirty="0" err="1">
                <a:solidFill>
                  <a:srgbClr val="00B0F0"/>
                </a:solidFill>
              </a:rPr>
              <a:t>addr</a:t>
            </a:r>
            <a:endParaRPr lang="es-ES" sz="1600" dirty="0">
              <a:solidFill>
                <a:srgbClr val="00B0F0"/>
              </a:solidFill>
            </a:endParaRPr>
          </a:p>
        </p:txBody>
      </p:sp>
      <p:sp>
        <p:nvSpPr>
          <p:cNvPr id="4" name="Título 1">
            <a:extLst>
              <a:ext uri="{FF2B5EF4-FFF2-40B4-BE49-F238E27FC236}">
                <a16:creationId xmlns:a16="http://schemas.microsoft.com/office/drawing/2014/main" id="{701286B2-BFEE-DD50-048C-484A0616DA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</p:spPr>
        <p:txBody>
          <a:bodyPr/>
          <a:lstStyle/>
          <a:p>
            <a:r>
              <a:rPr lang="es-ES" b="1" dirty="0"/>
              <a:t>Adaptadores de Red</a:t>
            </a:r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81B3D02D-8CDE-6198-A1CA-7E72995CF0E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95185" y="3095727"/>
            <a:ext cx="5895975" cy="37122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810880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3441699" y="771165"/>
            <a:ext cx="8313526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/>
              <a:t>Apache2 (Puerto 80)</a:t>
            </a:r>
          </a:p>
          <a:p>
            <a:r>
              <a:rPr lang="es-ES" sz="1600" dirty="0"/>
              <a:t>Archivo default web o la pagina que abre el servidor al escribir la dirección IP se encuentra </a:t>
            </a:r>
            <a:r>
              <a:rPr lang="es-ES" sz="1600" dirty="0" err="1"/>
              <a:t>aqui</a:t>
            </a:r>
            <a:endParaRPr lang="es-ES" sz="1600" dirty="0"/>
          </a:p>
          <a:p>
            <a:r>
              <a:rPr lang="es-ES" sz="1600" dirty="0"/>
              <a:t>/</a:t>
            </a:r>
            <a:r>
              <a:rPr lang="es-ES" sz="1600" dirty="0" err="1"/>
              <a:t>var</a:t>
            </a:r>
            <a:r>
              <a:rPr lang="es-ES" sz="1600" dirty="0"/>
              <a:t>/www/</a:t>
            </a:r>
            <a:r>
              <a:rPr lang="es-ES" sz="1600" dirty="0" err="1"/>
              <a:t>html</a:t>
            </a:r>
            <a:r>
              <a:rPr lang="es-ES" sz="1600" dirty="0"/>
              <a:t>/index.html</a:t>
            </a:r>
          </a:p>
          <a:p>
            <a:endParaRPr lang="es-ES" sz="1600" dirty="0"/>
          </a:p>
          <a:p>
            <a:r>
              <a:rPr lang="es-ES" sz="1600" dirty="0"/>
              <a:t>Moverse entre directorios</a:t>
            </a:r>
          </a:p>
          <a:p>
            <a:r>
              <a:rPr lang="es-ES" sz="1600" dirty="0"/>
              <a:t>cd /</a:t>
            </a:r>
            <a:r>
              <a:rPr lang="es-ES" sz="1600" dirty="0" err="1"/>
              <a:t>var</a:t>
            </a:r>
            <a:r>
              <a:rPr lang="es-ES" sz="1600" dirty="0"/>
              <a:t>/www/</a:t>
            </a:r>
            <a:r>
              <a:rPr lang="es-ES" sz="1600" dirty="0" err="1"/>
              <a:t>html</a:t>
            </a:r>
            <a:r>
              <a:rPr lang="es-ES" sz="1600" dirty="0"/>
              <a:t> </a:t>
            </a:r>
            <a:r>
              <a:rPr lang="es-ES" sz="1600" dirty="0">
                <a:sym typeface="Wingdings" panose="05000000000000000000" pitchFamily="2" charset="2"/>
              </a:rPr>
              <a:t></a:t>
            </a:r>
            <a:r>
              <a:rPr lang="es-ES" sz="1600" dirty="0"/>
              <a:t> Te manda al directorio escrito </a:t>
            </a:r>
          </a:p>
          <a:p>
            <a:r>
              <a:rPr lang="es-ES" sz="1600" dirty="0" err="1"/>
              <a:t>ls</a:t>
            </a:r>
            <a:r>
              <a:rPr lang="es-ES" sz="1600" dirty="0"/>
              <a:t>      </a:t>
            </a:r>
            <a:r>
              <a:rPr lang="es-ES" sz="1600" dirty="0">
                <a:sym typeface="Wingdings" panose="05000000000000000000" pitchFamily="2" charset="2"/>
              </a:rPr>
              <a:t> despliega el contenido de un directorio</a:t>
            </a:r>
          </a:p>
          <a:p>
            <a:r>
              <a:rPr lang="es-ES" sz="1600" dirty="0" err="1">
                <a:sym typeface="Wingdings" panose="05000000000000000000" pitchFamily="2" charset="2"/>
              </a:rPr>
              <a:t>ls</a:t>
            </a:r>
            <a:r>
              <a:rPr lang="es-ES" sz="1600" dirty="0">
                <a:sym typeface="Wingdings" panose="05000000000000000000" pitchFamily="2" charset="2"/>
              </a:rPr>
              <a:t> -al  despliega el contenido de un directorio de forma detallada</a:t>
            </a:r>
          </a:p>
          <a:p>
            <a:r>
              <a:rPr lang="es-ES" sz="1600" dirty="0">
                <a:sym typeface="Wingdings" panose="05000000000000000000" pitchFamily="2" charset="2"/>
              </a:rPr>
              <a:t>mv index.html_ index.html  renombra el archivo index.html_ a index.html</a:t>
            </a:r>
          </a:p>
          <a:p>
            <a:r>
              <a:rPr lang="es-ES" sz="1600" dirty="0">
                <a:sym typeface="Wingdings" panose="05000000000000000000" pitchFamily="2" charset="2"/>
              </a:rPr>
              <a:t>mv  mueve archivos o carpetas puede ser complementado con -R para que sea recursivo</a:t>
            </a:r>
            <a:endParaRPr lang="es-ES" sz="1600" dirty="0"/>
          </a:p>
          <a:p>
            <a:endParaRPr lang="es-ES" sz="1600" dirty="0"/>
          </a:p>
        </p:txBody>
      </p:sp>
      <p:sp>
        <p:nvSpPr>
          <p:cNvPr id="4" name="Título 1">
            <a:extLst>
              <a:ext uri="{FF2B5EF4-FFF2-40B4-BE49-F238E27FC236}">
                <a16:creationId xmlns:a16="http://schemas.microsoft.com/office/drawing/2014/main" id="{701286B2-BFEE-DD50-048C-484A0616DA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</p:spPr>
        <p:txBody>
          <a:bodyPr/>
          <a:lstStyle/>
          <a:p>
            <a:r>
              <a:rPr lang="es-ES" b="1" dirty="0"/>
              <a:t>Apache2</a:t>
            </a:r>
            <a:br>
              <a:rPr lang="es-ES" b="1" dirty="0"/>
            </a:br>
            <a:r>
              <a:rPr lang="es-ES" b="1" dirty="0"/>
              <a:t>(Puerto 80 y 443)</a:t>
            </a:r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C27F6A6F-35C0-D611-1291-E85C9E335F7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142" b="61925"/>
          <a:stretch/>
        </p:blipFill>
        <p:spPr>
          <a:xfrm>
            <a:off x="3734567" y="3571932"/>
            <a:ext cx="7727790" cy="17242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232585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3448223" y="809478"/>
            <a:ext cx="8261177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err="1">
                <a:solidFill>
                  <a:srgbClr val="00B0F0"/>
                </a:solidFill>
              </a:rPr>
              <a:t>chmod</a:t>
            </a:r>
            <a:r>
              <a:rPr lang="es-ES" dirty="0">
                <a:solidFill>
                  <a:srgbClr val="00B0F0"/>
                </a:solidFill>
              </a:rPr>
              <a:t> -r 777 /</a:t>
            </a:r>
            <a:r>
              <a:rPr lang="es-ES" dirty="0" err="1">
                <a:solidFill>
                  <a:srgbClr val="00B0F0"/>
                </a:solidFill>
              </a:rPr>
              <a:t>archivoocarpeta</a:t>
            </a:r>
            <a:endParaRPr lang="es-ES" dirty="0">
              <a:solidFill>
                <a:srgbClr val="00B0F0"/>
              </a:solidFill>
            </a:endParaRPr>
          </a:p>
          <a:p>
            <a:endParaRPr lang="es-ES" dirty="0"/>
          </a:p>
          <a:p>
            <a:r>
              <a:rPr lang="es-ES" dirty="0" err="1"/>
              <a:t>Chmode</a:t>
            </a:r>
            <a:r>
              <a:rPr lang="es-ES" dirty="0"/>
              <a:t> = </a:t>
            </a:r>
            <a:r>
              <a:rPr lang="es-ES" dirty="0" err="1"/>
              <a:t>Change</a:t>
            </a:r>
            <a:r>
              <a:rPr lang="es-ES" dirty="0"/>
              <a:t> </a:t>
            </a:r>
            <a:r>
              <a:rPr lang="es-ES" dirty="0" err="1"/>
              <a:t>mode</a:t>
            </a:r>
            <a:endParaRPr lang="es-ES" dirty="0"/>
          </a:p>
          <a:p>
            <a:r>
              <a:rPr lang="es-ES" dirty="0"/>
              <a:t>-r (</a:t>
            </a:r>
            <a:r>
              <a:rPr lang="es-ES" dirty="0" err="1"/>
              <a:t>Recursive</a:t>
            </a:r>
            <a:r>
              <a:rPr lang="es-ES" dirty="0"/>
              <a:t>) se usa para los directorios, para haga una herencia sobre el permiso a aplicar, no se recomienda usarlo en un solo archivo, ejemplo: </a:t>
            </a:r>
            <a:r>
              <a:rPr lang="es-ES" dirty="0" err="1"/>
              <a:t>chmod</a:t>
            </a:r>
            <a:r>
              <a:rPr lang="es-ES" dirty="0"/>
              <a:t> -r 777 index.html, debería de ser </a:t>
            </a:r>
            <a:r>
              <a:rPr lang="es-ES" dirty="0" err="1"/>
              <a:t>chmod</a:t>
            </a:r>
            <a:r>
              <a:rPr lang="es-ES" dirty="0"/>
              <a:t> 777 index.html. Se aplica igual en el </a:t>
            </a:r>
            <a:r>
              <a:rPr lang="es-ES" dirty="0" err="1"/>
              <a:t>chown</a:t>
            </a:r>
            <a:r>
              <a:rPr lang="es-ES" dirty="0"/>
              <a:t>.</a:t>
            </a:r>
          </a:p>
          <a:p>
            <a:endParaRPr lang="es-ES" dirty="0"/>
          </a:p>
          <a:p>
            <a:r>
              <a:rPr lang="es-ES" dirty="0" err="1">
                <a:solidFill>
                  <a:srgbClr val="00B0F0"/>
                </a:solidFill>
              </a:rPr>
              <a:t>chown</a:t>
            </a:r>
            <a:r>
              <a:rPr lang="es-ES" dirty="0">
                <a:solidFill>
                  <a:srgbClr val="00B0F0"/>
                </a:solidFill>
              </a:rPr>
              <a:t> -r </a:t>
            </a:r>
            <a:r>
              <a:rPr lang="es-ES" dirty="0" err="1">
                <a:solidFill>
                  <a:srgbClr val="00B0F0"/>
                </a:solidFill>
              </a:rPr>
              <a:t>usuario:grupodetrabajo</a:t>
            </a:r>
            <a:r>
              <a:rPr lang="es-ES" dirty="0">
                <a:solidFill>
                  <a:srgbClr val="00B0F0"/>
                </a:solidFill>
              </a:rPr>
              <a:t> /</a:t>
            </a:r>
            <a:r>
              <a:rPr lang="es-ES" dirty="0" err="1">
                <a:solidFill>
                  <a:srgbClr val="00B0F0"/>
                </a:solidFill>
              </a:rPr>
              <a:t>archivoocarpeta</a:t>
            </a:r>
            <a:endParaRPr lang="es-ES" dirty="0">
              <a:solidFill>
                <a:srgbClr val="00B0F0"/>
              </a:solidFill>
            </a:endParaRPr>
          </a:p>
          <a:p>
            <a:endParaRPr lang="es-ES" dirty="0"/>
          </a:p>
          <a:p>
            <a:r>
              <a:rPr lang="es-ES" dirty="0" err="1"/>
              <a:t>chown</a:t>
            </a:r>
            <a:r>
              <a:rPr lang="es-ES" dirty="0"/>
              <a:t> = Change </a:t>
            </a:r>
            <a:r>
              <a:rPr lang="es-ES" dirty="0" err="1"/>
              <a:t>Owner</a:t>
            </a:r>
            <a:endParaRPr lang="es-ES" dirty="0"/>
          </a:p>
        </p:txBody>
      </p:sp>
      <p:sp>
        <p:nvSpPr>
          <p:cNvPr id="3" name="Título 1">
            <a:extLst>
              <a:ext uri="{FF2B5EF4-FFF2-40B4-BE49-F238E27FC236}">
                <a16:creationId xmlns:a16="http://schemas.microsoft.com/office/drawing/2014/main" id="{6380BE52-63FB-4BF4-A934-41383DAD25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</p:spPr>
        <p:txBody>
          <a:bodyPr/>
          <a:lstStyle/>
          <a:p>
            <a:r>
              <a:rPr lang="es-ES" b="1" dirty="0"/>
              <a:t>Permisos en archivos o directorios Linux</a:t>
            </a:r>
          </a:p>
        </p:txBody>
      </p:sp>
    </p:spTree>
    <p:extLst>
      <p:ext uri="{BB962C8B-B14F-4D97-AF65-F5344CB8AC3E}">
        <p14:creationId xmlns:p14="http://schemas.microsoft.com/office/powerpoint/2010/main" val="407818591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uadroTexto 6"/>
          <p:cNvSpPr txBox="1"/>
          <p:nvPr/>
        </p:nvSpPr>
        <p:spPr>
          <a:xfrm>
            <a:off x="3420533" y="757065"/>
            <a:ext cx="3686339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nano /</a:t>
            </a:r>
            <a:r>
              <a:rPr lang="es-ES" dirty="0" err="1"/>
              <a:t>etc</a:t>
            </a:r>
            <a:r>
              <a:rPr lang="es-ES" dirty="0"/>
              <a:t>/</a:t>
            </a:r>
            <a:r>
              <a:rPr lang="es-ES" dirty="0" err="1"/>
              <a:t>resolv.conf</a:t>
            </a:r>
            <a:endParaRPr lang="es-ES" dirty="0"/>
          </a:p>
          <a:p>
            <a:r>
              <a:rPr lang="es-ES" dirty="0" err="1"/>
              <a:t>nameserver</a:t>
            </a:r>
            <a:r>
              <a:rPr lang="es-ES" dirty="0"/>
              <a:t> 192.168.1.254</a:t>
            </a:r>
          </a:p>
          <a:p>
            <a:endParaRPr lang="es-ES" dirty="0"/>
          </a:p>
          <a:p>
            <a:r>
              <a:rPr lang="es-ES" dirty="0"/>
              <a:t>nano /</a:t>
            </a:r>
            <a:r>
              <a:rPr lang="es-ES" dirty="0" err="1"/>
              <a:t>etc</a:t>
            </a:r>
            <a:r>
              <a:rPr lang="es-ES" dirty="0"/>
              <a:t>/</a:t>
            </a:r>
            <a:r>
              <a:rPr lang="es-ES" dirty="0" err="1"/>
              <a:t>apt</a:t>
            </a:r>
            <a:r>
              <a:rPr lang="es-ES" dirty="0"/>
              <a:t>/</a:t>
            </a:r>
            <a:r>
              <a:rPr lang="es-ES" dirty="0" err="1"/>
              <a:t>sources.list</a:t>
            </a:r>
            <a:endParaRPr lang="es-ES" dirty="0"/>
          </a:p>
          <a:p>
            <a:r>
              <a:rPr lang="es-ES" dirty="0"/>
              <a:t>Dejarlo como la imagen de abajo</a:t>
            </a:r>
          </a:p>
          <a:p>
            <a:endParaRPr lang="es-ES" dirty="0"/>
          </a:p>
          <a:p>
            <a:r>
              <a:rPr lang="es-ES" dirty="0"/>
              <a:t>Verifica actualizaciones</a:t>
            </a:r>
          </a:p>
          <a:p>
            <a:r>
              <a:rPr lang="es-ES" dirty="0" err="1">
                <a:solidFill>
                  <a:srgbClr val="00B0F0"/>
                </a:solidFill>
              </a:rPr>
              <a:t>apt</a:t>
            </a:r>
            <a:r>
              <a:rPr lang="es-ES" dirty="0">
                <a:solidFill>
                  <a:srgbClr val="00B0F0"/>
                </a:solidFill>
              </a:rPr>
              <a:t> </a:t>
            </a:r>
            <a:r>
              <a:rPr lang="es-ES" dirty="0" err="1">
                <a:solidFill>
                  <a:srgbClr val="00B0F0"/>
                </a:solidFill>
              </a:rPr>
              <a:t>update</a:t>
            </a:r>
            <a:endParaRPr lang="es-ES" dirty="0">
              <a:solidFill>
                <a:srgbClr val="00B0F0"/>
              </a:solidFill>
            </a:endParaRPr>
          </a:p>
          <a:p>
            <a:endParaRPr lang="es-ES" dirty="0"/>
          </a:p>
          <a:p>
            <a:r>
              <a:rPr lang="es-ES" dirty="0"/>
              <a:t>Instala las actualizaciones</a:t>
            </a:r>
          </a:p>
          <a:p>
            <a:r>
              <a:rPr lang="es-ES" dirty="0" err="1">
                <a:solidFill>
                  <a:srgbClr val="00B0F0"/>
                </a:solidFill>
              </a:rPr>
              <a:t>apt</a:t>
            </a:r>
            <a:r>
              <a:rPr lang="es-ES" dirty="0">
                <a:solidFill>
                  <a:srgbClr val="00B0F0"/>
                </a:solidFill>
              </a:rPr>
              <a:t> </a:t>
            </a:r>
            <a:r>
              <a:rPr lang="es-ES" dirty="0" err="1">
                <a:solidFill>
                  <a:srgbClr val="00B0F0"/>
                </a:solidFill>
              </a:rPr>
              <a:t>upgrade</a:t>
            </a:r>
            <a:endParaRPr lang="es-ES" dirty="0"/>
          </a:p>
        </p:txBody>
      </p:sp>
      <p:sp>
        <p:nvSpPr>
          <p:cNvPr id="5" name="Título 1">
            <a:extLst>
              <a:ext uri="{FF2B5EF4-FFF2-40B4-BE49-F238E27FC236}">
                <a16:creationId xmlns:a16="http://schemas.microsoft.com/office/drawing/2014/main" id="{A317CECB-65B9-2640-5A72-3ECCD364B3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</p:spPr>
        <p:txBody>
          <a:bodyPr/>
          <a:lstStyle/>
          <a:p>
            <a:r>
              <a:rPr lang="es-ES" b="1" dirty="0"/>
              <a:t>Actualización de repositorios</a:t>
            </a:r>
          </a:p>
        </p:txBody>
      </p:sp>
      <p:pic>
        <p:nvPicPr>
          <p:cNvPr id="8" name="Imagen 7">
            <a:extLst>
              <a:ext uri="{FF2B5EF4-FFF2-40B4-BE49-F238E27FC236}">
                <a16:creationId xmlns:a16="http://schemas.microsoft.com/office/drawing/2014/main" id="{504D79F5-A3BB-4180-47DC-EB4D7C62C5A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8476" y="3854668"/>
            <a:ext cx="6388040" cy="30033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434056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3488268" y="787400"/>
            <a:ext cx="4771036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err="1">
                <a:solidFill>
                  <a:srgbClr val="00B0F0"/>
                </a:solidFill>
              </a:rPr>
              <a:t>apt</a:t>
            </a:r>
            <a:r>
              <a:rPr lang="es-ES" dirty="0">
                <a:solidFill>
                  <a:srgbClr val="00B0F0"/>
                </a:solidFill>
              </a:rPr>
              <a:t> </a:t>
            </a:r>
            <a:r>
              <a:rPr lang="es-ES" dirty="0" err="1">
                <a:solidFill>
                  <a:srgbClr val="00B0F0"/>
                </a:solidFill>
              </a:rPr>
              <a:t>install</a:t>
            </a:r>
            <a:r>
              <a:rPr lang="es-ES" dirty="0">
                <a:solidFill>
                  <a:srgbClr val="00B0F0"/>
                </a:solidFill>
              </a:rPr>
              <a:t> </a:t>
            </a:r>
            <a:r>
              <a:rPr lang="es-ES" dirty="0" err="1">
                <a:solidFill>
                  <a:srgbClr val="00B0F0"/>
                </a:solidFill>
              </a:rPr>
              <a:t>proftpd</a:t>
            </a:r>
            <a:endParaRPr lang="es-ES" dirty="0">
              <a:solidFill>
                <a:srgbClr val="00B0F0"/>
              </a:solidFill>
            </a:endParaRPr>
          </a:p>
          <a:p>
            <a:endParaRPr lang="es-ES" dirty="0"/>
          </a:p>
          <a:p>
            <a:r>
              <a:rPr lang="es-ES" dirty="0"/>
              <a:t>Archivo de configuración de </a:t>
            </a:r>
            <a:r>
              <a:rPr lang="es-ES" dirty="0" err="1"/>
              <a:t>ProFTPd</a:t>
            </a:r>
            <a:endParaRPr lang="es-ES" dirty="0"/>
          </a:p>
          <a:p>
            <a:r>
              <a:rPr lang="es-ES" dirty="0"/>
              <a:t>nano /</a:t>
            </a:r>
            <a:r>
              <a:rPr lang="es-ES" dirty="0" err="1"/>
              <a:t>etc</a:t>
            </a:r>
            <a:r>
              <a:rPr lang="es-ES" dirty="0"/>
              <a:t>/</a:t>
            </a:r>
            <a:r>
              <a:rPr lang="es-ES" dirty="0" err="1"/>
              <a:t>proftpd</a:t>
            </a:r>
            <a:r>
              <a:rPr lang="es-ES" dirty="0"/>
              <a:t>/</a:t>
            </a:r>
            <a:r>
              <a:rPr lang="es-ES" dirty="0" err="1"/>
              <a:t>proftpd.conf</a:t>
            </a:r>
            <a:endParaRPr lang="es-ES" dirty="0"/>
          </a:p>
          <a:p>
            <a:endParaRPr lang="es-ES" dirty="0"/>
          </a:p>
          <a:p>
            <a:r>
              <a:rPr lang="es-ES" dirty="0"/>
              <a:t>Solo cambiar lo siguiente</a:t>
            </a:r>
          </a:p>
          <a:p>
            <a:r>
              <a:rPr lang="es-ES" dirty="0"/>
              <a:t>UseIPv6                         off</a:t>
            </a:r>
          </a:p>
          <a:p>
            <a:r>
              <a:rPr lang="es-ES" dirty="0" err="1"/>
              <a:t>DefaultRoot</a:t>
            </a:r>
            <a:r>
              <a:rPr lang="es-ES" dirty="0"/>
              <a:t>                     ~</a:t>
            </a:r>
          </a:p>
          <a:p>
            <a:endParaRPr lang="es-ES" dirty="0"/>
          </a:p>
          <a:p>
            <a:r>
              <a:rPr lang="es-ES" dirty="0"/>
              <a:t>Reinicia el </a:t>
            </a:r>
            <a:r>
              <a:rPr lang="es-ES" dirty="0" err="1"/>
              <a:t>ProFTPd</a:t>
            </a:r>
            <a:endParaRPr lang="es-ES" dirty="0"/>
          </a:p>
          <a:p>
            <a:r>
              <a:rPr lang="es-ES" dirty="0">
                <a:solidFill>
                  <a:srgbClr val="00B0F0"/>
                </a:solidFill>
              </a:rPr>
              <a:t>/</a:t>
            </a:r>
            <a:r>
              <a:rPr lang="es-ES" dirty="0" err="1">
                <a:solidFill>
                  <a:srgbClr val="00B0F0"/>
                </a:solidFill>
              </a:rPr>
              <a:t>etc</a:t>
            </a:r>
            <a:r>
              <a:rPr lang="es-ES" dirty="0">
                <a:solidFill>
                  <a:srgbClr val="00B0F0"/>
                </a:solidFill>
              </a:rPr>
              <a:t>/</a:t>
            </a:r>
            <a:r>
              <a:rPr lang="es-ES" dirty="0" err="1">
                <a:solidFill>
                  <a:srgbClr val="00B0F0"/>
                </a:solidFill>
              </a:rPr>
              <a:t>init.d</a:t>
            </a:r>
            <a:r>
              <a:rPr lang="es-ES" dirty="0">
                <a:solidFill>
                  <a:srgbClr val="00B0F0"/>
                </a:solidFill>
              </a:rPr>
              <a:t>/</a:t>
            </a:r>
            <a:r>
              <a:rPr lang="es-ES" dirty="0" err="1">
                <a:solidFill>
                  <a:srgbClr val="00B0F0"/>
                </a:solidFill>
              </a:rPr>
              <a:t>proftpd</a:t>
            </a:r>
            <a:r>
              <a:rPr lang="es-ES" dirty="0">
                <a:solidFill>
                  <a:srgbClr val="00B0F0"/>
                </a:solidFill>
              </a:rPr>
              <a:t> </a:t>
            </a:r>
            <a:r>
              <a:rPr lang="es-ES" dirty="0" err="1">
                <a:solidFill>
                  <a:srgbClr val="00B0F0"/>
                </a:solidFill>
              </a:rPr>
              <a:t>restart</a:t>
            </a:r>
            <a:endParaRPr lang="es-ES" dirty="0">
              <a:solidFill>
                <a:srgbClr val="00B0F0"/>
              </a:solidFill>
            </a:endParaRPr>
          </a:p>
          <a:p>
            <a:endParaRPr lang="es-ES" dirty="0"/>
          </a:p>
          <a:p>
            <a:r>
              <a:rPr lang="es-ES" dirty="0"/>
              <a:t>Probar la conexión con el FileZilla</a:t>
            </a:r>
          </a:p>
        </p:txBody>
      </p:sp>
      <p:sp>
        <p:nvSpPr>
          <p:cNvPr id="7" name="Título 1">
            <a:extLst>
              <a:ext uri="{FF2B5EF4-FFF2-40B4-BE49-F238E27FC236}">
                <a16:creationId xmlns:a16="http://schemas.microsoft.com/office/drawing/2014/main" id="{B88AE5E2-ECE7-7283-E703-1944879834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</p:spPr>
        <p:txBody>
          <a:bodyPr/>
          <a:lstStyle/>
          <a:p>
            <a:r>
              <a:rPr lang="es-ES" b="1" dirty="0"/>
              <a:t>Instalación de </a:t>
            </a:r>
            <a:r>
              <a:rPr lang="es-ES" b="1" dirty="0" err="1"/>
              <a:t>ProFTPd</a:t>
            </a:r>
            <a:r>
              <a:rPr lang="es-ES" b="1" dirty="0"/>
              <a:t> </a:t>
            </a:r>
            <a:r>
              <a:rPr lang="es-ES" dirty="0"/>
              <a:t>(Puerto 21)</a:t>
            </a:r>
          </a:p>
        </p:txBody>
      </p:sp>
    </p:spTree>
    <p:extLst>
      <p:ext uri="{BB962C8B-B14F-4D97-AF65-F5344CB8AC3E}">
        <p14:creationId xmlns:p14="http://schemas.microsoft.com/office/powerpoint/2010/main" val="82302656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65743" y="770467"/>
            <a:ext cx="3600000" cy="3380488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82677" y="770467"/>
            <a:ext cx="3600000" cy="3380488"/>
          </a:xfrm>
          <a:prstGeom prst="rect">
            <a:avLst/>
          </a:prstGeom>
        </p:spPr>
      </p:pic>
      <p:pic>
        <p:nvPicPr>
          <p:cNvPr id="2" name="Imagen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465743" y="4788087"/>
            <a:ext cx="3600000" cy="1873866"/>
          </a:xfrm>
          <a:prstGeom prst="rect">
            <a:avLst/>
          </a:prstGeom>
        </p:spPr>
      </p:pic>
      <p:pic>
        <p:nvPicPr>
          <p:cNvPr id="8" name="Imagen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082677" y="4266000"/>
            <a:ext cx="3600000" cy="2592000"/>
          </a:xfrm>
          <a:prstGeom prst="rect">
            <a:avLst/>
          </a:prstGeom>
        </p:spPr>
      </p:pic>
      <p:sp>
        <p:nvSpPr>
          <p:cNvPr id="7" name="Título 1">
            <a:extLst>
              <a:ext uri="{FF2B5EF4-FFF2-40B4-BE49-F238E27FC236}">
                <a16:creationId xmlns:a16="http://schemas.microsoft.com/office/drawing/2014/main" id="{3B45AFD1-7E85-B469-E8FB-73F0F2C974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</p:spPr>
        <p:txBody>
          <a:bodyPr/>
          <a:lstStyle/>
          <a:p>
            <a:r>
              <a:rPr lang="es-ES" b="1" dirty="0"/>
              <a:t>Instalación de </a:t>
            </a:r>
            <a:r>
              <a:rPr lang="es-ES" b="1" dirty="0" err="1"/>
              <a:t>ProFTPd</a:t>
            </a:r>
            <a:r>
              <a:rPr lang="es-ES" b="1" dirty="0"/>
              <a:t> </a:t>
            </a:r>
            <a:r>
              <a:rPr lang="es-ES" dirty="0"/>
              <a:t>(Puerto 21)</a:t>
            </a:r>
          </a:p>
        </p:txBody>
      </p:sp>
    </p:spTree>
    <p:extLst>
      <p:ext uri="{BB962C8B-B14F-4D97-AF65-F5344CB8AC3E}">
        <p14:creationId xmlns:p14="http://schemas.microsoft.com/office/powerpoint/2010/main" val="337439232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3454401" y="773831"/>
            <a:ext cx="568306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dirty="0" err="1">
                <a:solidFill>
                  <a:srgbClr val="00B0F0"/>
                </a:solidFill>
              </a:rPr>
              <a:t>apt</a:t>
            </a:r>
            <a:r>
              <a:rPr lang="es-ES" sz="1400" dirty="0">
                <a:solidFill>
                  <a:srgbClr val="00B0F0"/>
                </a:solidFill>
              </a:rPr>
              <a:t> </a:t>
            </a:r>
            <a:r>
              <a:rPr lang="es-ES" sz="1400" dirty="0" err="1">
                <a:solidFill>
                  <a:srgbClr val="00B0F0"/>
                </a:solidFill>
              </a:rPr>
              <a:t>install</a:t>
            </a:r>
            <a:r>
              <a:rPr lang="es-ES" sz="1400" dirty="0">
                <a:solidFill>
                  <a:srgbClr val="00B0F0"/>
                </a:solidFill>
              </a:rPr>
              <a:t> </a:t>
            </a:r>
            <a:r>
              <a:rPr lang="es-ES" sz="1400" dirty="0" err="1">
                <a:solidFill>
                  <a:srgbClr val="00B0F0"/>
                </a:solidFill>
              </a:rPr>
              <a:t>ssh</a:t>
            </a:r>
            <a:endParaRPr lang="es-ES" sz="1400" dirty="0"/>
          </a:p>
        </p:txBody>
      </p:sp>
      <p:sp>
        <p:nvSpPr>
          <p:cNvPr id="3" name="Título 1">
            <a:extLst>
              <a:ext uri="{FF2B5EF4-FFF2-40B4-BE49-F238E27FC236}">
                <a16:creationId xmlns:a16="http://schemas.microsoft.com/office/drawing/2014/main" id="{7289ADFE-B7E1-9899-1E1D-7D617C5FA1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</p:spPr>
        <p:txBody>
          <a:bodyPr/>
          <a:lstStyle/>
          <a:p>
            <a:r>
              <a:rPr lang="es-ES" sz="3600" b="1" dirty="0"/>
              <a:t>Instalación de SSH </a:t>
            </a:r>
            <a:r>
              <a:rPr lang="es-ES" sz="3600" dirty="0"/>
              <a:t>(Puerto 22)</a:t>
            </a:r>
          </a:p>
        </p:txBody>
      </p:sp>
    </p:spTree>
    <p:extLst>
      <p:ext uri="{BB962C8B-B14F-4D97-AF65-F5344CB8AC3E}">
        <p14:creationId xmlns:p14="http://schemas.microsoft.com/office/powerpoint/2010/main" val="111410620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0" y="-8618"/>
            <a:ext cx="10092905" cy="63709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dirty="0"/>
              <a:t>Sistemas Manejadores de Contenidos</a:t>
            </a:r>
          </a:p>
          <a:p>
            <a:r>
              <a:rPr lang="es-ES" sz="1200" dirty="0" err="1"/>
              <a:t>contain</a:t>
            </a:r>
            <a:r>
              <a:rPr lang="es-ES" sz="1200" dirty="0"/>
              <a:t> </a:t>
            </a:r>
            <a:r>
              <a:rPr lang="es-ES" sz="1200" dirty="0" err="1"/>
              <a:t>management</a:t>
            </a:r>
            <a:r>
              <a:rPr lang="es-ES" sz="1200" dirty="0"/>
              <a:t> </a:t>
            </a:r>
            <a:r>
              <a:rPr lang="es-ES" sz="1200" dirty="0" err="1"/>
              <a:t>system</a:t>
            </a:r>
            <a:endParaRPr lang="es-ES" sz="1200" dirty="0"/>
          </a:p>
          <a:p>
            <a:r>
              <a:rPr lang="es-ES" sz="1200" dirty="0"/>
              <a:t>(CMS)</a:t>
            </a:r>
          </a:p>
          <a:p>
            <a:endParaRPr lang="es-ES" sz="1200" dirty="0"/>
          </a:p>
          <a:p>
            <a:r>
              <a:rPr lang="es-ES" sz="1200" dirty="0" err="1"/>
              <a:t>Wordrpress</a:t>
            </a:r>
            <a:endParaRPr lang="es-ES" sz="1200" dirty="0"/>
          </a:p>
          <a:p>
            <a:r>
              <a:rPr lang="es-ES" sz="1200" dirty="0"/>
              <a:t>https://es-mx.wordpress.org/latest-es_MX.tar.gz</a:t>
            </a:r>
          </a:p>
          <a:p>
            <a:endParaRPr lang="es-ES" sz="1200" dirty="0"/>
          </a:p>
          <a:p>
            <a:r>
              <a:rPr lang="es-ES" sz="1200" dirty="0" err="1"/>
              <a:t>wget</a:t>
            </a:r>
            <a:r>
              <a:rPr lang="es-ES" sz="1200" dirty="0"/>
              <a:t> https://es-mx.wordpress.org/latest-es_MX.tar.gz 	Descarga </a:t>
            </a:r>
            <a:r>
              <a:rPr lang="es-ES" sz="1200" dirty="0" err="1"/>
              <a:t>WordPress</a:t>
            </a:r>
            <a:endParaRPr lang="es-ES" sz="1200" dirty="0"/>
          </a:p>
          <a:p>
            <a:r>
              <a:rPr lang="es-ES" sz="1200" dirty="0" err="1"/>
              <a:t>tar</a:t>
            </a:r>
            <a:r>
              <a:rPr lang="es-ES" sz="1200" dirty="0"/>
              <a:t> -</a:t>
            </a:r>
            <a:r>
              <a:rPr lang="es-ES" sz="1200" dirty="0" err="1"/>
              <a:t>xzvf</a:t>
            </a:r>
            <a:r>
              <a:rPr lang="es-ES" sz="1200" dirty="0"/>
              <a:t> latest-es_MX.tar.gz			Descomprime </a:t>
            </a:r>
            <a:r>
              <a:rPr lang="es-ES" sz="1200" dirty="0" err="1"/>
              <a:t>WordPress</a:t>
            </a:r>
            <a:endParaRPr lang="es-ES" sz="1200" dirty="0"/>
          </a:p>
          <a:p>
            <a:endParaRPr lang="es-ES" sz="1200" dirty="0"/>
          </a:p>
          <a:p>
            <a:r>
              <a:rPr lang="es-ES" sz="1200" dirty="0"/>
              <a:t>mv </a:t>
            </a:r>
            <a:r>
              <a:rPr lang="es-ES" sz="1200" dirty="0" err="1"/>
              <a:t>wordpress</a:t>
            </a:r>
            <a:r>
              <a:rPr lang="es-ES" sz="1200" dirty="0"/>
              <a:t>/ </a:t>
            </a:r>
            <a:r>
              <a:rPr lang="es-ES" sz="1200" dirty="0" err="1"/>
              <a:t>public_html</a:t>
            </a:r>
            <a:r>
              <a:rPr lang="es-ES" sz="1200" dirty="0"/>
              <a:t>			Mover directorio</a:t>
            </a:r>
          </a:p>
          <a:p>
            <a:r>
              <a:rPr lang="es-ES" sz="1200" dirty="0" err="1"/>
              <a:t>chmod</a:t>
            </a:r>
            <a:r>
              <a:rPr lang="es-ES" sz="1200" dirty="0"/>
              <a:t> -R 777 </a:t>
            </a:r>
            <a:r>
              <a:rPr lang="es-ES" sz="1200" dirty="0" err="1"/>
              <a:t>public_html</a:t>
            </a:r>
            <a:r>
              <a:rPr lang="es-ES" sz="1200" dirty="0"/>
              <a:t>/			Aplicar todos los permisos</a:t>
            </a:r>
          </a:p>
          <a:p>
            <a:endParaRPr lang="es-ES" sz="1200" dirty="0"/>
          </a:p>
          <a:p>
            <a:r>
              <a:rPr lang="es-ES" sz="1200" dirty="0"/>
              <a:t>Editar configuración de </a:t>
            </a:r>
            <a:r>
              <a:rPr lang="es-ES" sz="1200" dirty="0" err="1"/>
              <a:t>php</a:t>
            </a:r>
            <a:r>
              <a:rPr lang="es-ES" sz="1200" dirty="0"/>
              <a:t> 7.3 para aceptar que publique en todos los directorios</a:t>
            </a:r>
          </a:p>
          <a:p>
            <a:r>
              <a:rPr lang="es-ES" sz="1200" dirty="0">
                <a:solidFill>
                  <a:srgbClr val="00B0F0"/>
                </a:solidFill>
              </a:rPr>
              <a:t>nano /</a:t>
            </a:r>
            <a:r>
              <a:rPr lang="es-ES" sz="1200" dirty="0" err="1">
                <a:solidFill>
                  <a:srgbClr val="00B0F0"/>
                </a:solidFill>
              </a:rPr>
              <a:t>etc</a:t>
            </a:r>
            <a:r>
              <a:rPr lang="es-ES" sz="1200" dirty="0">
                <a:solidFill>
                  <a:srgbClr val="00B0F0"/>
                </a:solidFill>
              </a:rPr>
              <a:t>/apache2/</a:t>
            </a:r>
            <a:r>
              <a:rPr lang="es-ES" sz="1200" dirty="0" err="1">
                <a:solidFill>
                  <a:srgbClr val="00B0F0"/>
                </a:solidFill>
              </a:rPr>
              <a:t>mods-enabled</a:t>
            </a:r>
            <a:r>
              <a:rPr lang="es-ES" sz="1200" dirty="0">
                <a:solidFill>
                  <a:srgbClr val="00B0F0"/>
                </a:solidFill>
              </a:rPr>
              <a:t>/php7.3.conf</a:t>
            </a:r>
          </a:p>
          <a:p>
            <a:r>
              <a:rPr lang="es-ES" sz="1200" dirty="0"/>
              <a:t>Comentar las ultimas 5 </a:t>
            </a:r>
            <a:r>
              <a:rPr lang="es-ES" sz="1200" dirty="0" err="1"/>
              <a:t>lineas</a:t>
            </a:r>
            <a:endParaRPr lang="es-ES" sz="1200" dirty="0"/>
          </a:p>
          <a:p>
            <a:endParaRPr lang="es-ES" sz="1200" dirty="0"/>
          </a:p>
          <a:p>
            <a:r>
              <a:rPr lang="es-ES" sz="1200" dirty="0"/>
              <a:t>Verificar en el navegador dentro si el manejador funciona</a:t>
            </a:r>
          </a:p>
          <a:p>
            <a:r>
              <a:rPr lang="es-ES" sz="1200" dirty="0" err="1"/>
              <a:t>ipdelservidor</a:t>
            </a:r>
            <a:r>
              <a:rPr lang="es-ES" sz="1200" dirty="0"/>
              <a:t>/~</a:t>
            </a:r>
            <a:r>
              <a:rPr lang="es-ES" sz="1200" dirty="0" err="1"/>
              <a:t>wordpress</a:t>
            </a:r>
            <a:endParaRPr lang="es-ES" sz="1200" dirty="0"/>
          </a:p>
          <a:p>
            <a:endParaRPr lang="es-ES" sz="1200" dirty="0"/>
          </a:p>
          <a:p>
            <a:r>
              <a:rPr lang="es-ES" sz="1200" dirty="0"/>
              <a:t>Crear base de datos en </a:t>
            </a:r>
            <a:r>
              <a:rPr lang="es-ES" sz="1200" dirty="0" err="1"/>
              <a:t>phpmyadmin</a:t>
            </a:r>
            <a:endParaRPr lang="es-ES" sz="1200" dirty="0"/>
          </a:p>
          <a:p>
            <a:r>
              <a:rPr lang="es-ES" sz="1200" dirty="0"/>
              <a:t>Usuario: </a:t>
            </a:r>
            <a:r>
              <a:rPr lang="es-ES" sz="1200" dirty="0" err="1"/>
              <a:t>wordpress</a:t>
            </a:r>
            <a:endParaRPr lang="es-ES" sz="1200" dirty="0"/>
          </a:p>
          <a:p>
            <a:r>
              <a:rPr lang="es-ES" sz="1200" dirty="0"/>
              <a:t>Base de datos:  </a:t>
            </a:r>
            <a:r>
              <a:rPr lang="es-ES" sz="1200" dirty="0" err="1"/>
              <a:t>wordpress</a:t>
            </a:r>
            <a:endParaRPr lang="es-ES" sz="1200" dirty="0"/>
          </a:p>
          <a:p>
            <a:r>
              <a:rPr lang="es-ES" sz="1200" dirty="0"/>
              <a:t>Contraseña:  </a:t>
            </a:r>
            <a:r>
              <a:rPr lang="es-ES" sz="1200" dirty="0" err="1"/>
              <a:t>debian</a:t>
            </a:r>
            <a:endParaRPr lang="es-ES" sz="1200" dirty="0"/>
          </a:p>
          <a:p>
            <a:endParaRPr lang="es-ES" sz="1200" dirty="0"/>
          </a:p>
          <a:p>
            <a:r>
              <a:rPr lang="es-ES" sz="1200" dirty="0"/>
              <a:t>Realizar la instalación del manejador</a:t>
            </a:r>
          </a:p>
          <a:p>
            <a:endParaRPr lang="es-ES" sz="1200" dirty="0"/>
          </a:p>
          <a:p>
            <a:r>
              <a:rPr lang="es-ES" sz="1200" dirty="0"/>
              <a:t>Para realizar instalaciones sin </a:t>
            </a:r>
            <a:r>
              <a:rPr lang="es-ES" sz="1200" dirty="0" err="1"/>
              <a:t>logear</a:t>
            </a:r>
            <a:r>
              <a:rPr lang="es-ES" sz="1200" dirty="0"/>
              <a:t> usuario</a:t>
            </a:r>
          </a:p>
          <a:p>
            <a:r>
              <a:rPr lang="es-ES" sz="1200" dirty="0"/>
              <a:t>nano /home/</a:t>
            </a:r>
            <a:r>
              <a:rPr lang="es-ES" sz="1200" dirty="0" err="1">
                <a:solidFill>
                  <a:srgbClr val="FF0000"/>
                </a:solidFill>
              </a:rPr>
              <a:t>wordpress</a:t>
            </a:r>
            <a:r>
              <a:rPr lang="es-ES" sz="1200" dirty="0"/>
              <a:t>/</a:t>
            </a:r>
            <a:r>
              <a:rPr lang="es-ES" sz="1200" dirty="0" err="1"/>
              <a:t>public_html</a:t>
            </a:r>
            <a:r>
              <a:rPr lang="es-ES" sz="1200" dirty="0"/>
              <a:t>/</a:t>
            </a:r>
            <a:r>
              <a:rPr lang="es-ES" sz="1200" dirty="0" err="1"/>
              <a:t>wp-config.php</a:t>
            </a:r>
            <a:endParaRPr lang="es-ES" sz="1200" dirty="0"/>
          </a:p>
          <a:p>
            <a:endParaRPr lang="es-ES" sz="1200" dirty="0"/>
          </a:p>
          <a:p>
            <a:r>
              <a:rPr lang="es-ES" sz="1200" dirty="0"/>
              <a:t>define('FTP_HOST', '192.168.15.102');</a:t>
            </a:r>
          </a:p>
          <a:p>
            <a:r>
              <a:rPr lang="es-ES" sz="1200" dirty="0"/>
              <a:t>define('FTP_USER', '</a:t>
            </a:r>
            <a:r>
              <a:rPr lang="es-ES" sz="1200" dirty="0" err="1">
                <a:solidFill>
                  <a:srgbClr val="FF0000"/>
                </a:solidFill>
              </a:rPr>
              <a:t>wordpress</a:t>
            </a:r>
            <a:r>
              <a:rPr lang="es-ES" sz="1200" dirty="0"/>
              <a:t>');</a:t>
            </a:r>
          </a:p>
          <a:p>
            <a:r>
              <a:rPr lang="es-ES" sz="1200" dirty="0"/>
              <a:t>define('FTP_PASS', '</a:t>
            </a:r>
            <a:r>
              <a:rPr lang="es-ES" sz="1200" dirty="0" err="1"/>
              <a:t>debian</a:t>
            </a:r>
            <a:r>
              <a:rPr lang="es-ES" sz="1200" dirty="0"/>
              <a:t>');</a:t>
            </a:r>
          </a:p>
          <a:p>
            <a:r>
              <a:rPr lang="es-ES" sz="1200" dirty="0"/>
              <a:t>define('WPLANG', '</a:t>
            </a:r>
            <a:r>
              <a:rPr lang="es-ES" sz="1200" dirty="0" err="1"/>
              <a:t>es_ES</a:t>
            </a:r>
            <a:r>
              <a:rPr lang="es-ES" sz="1200" dirty="0"/>
              <a:t>');</a:t>
            </a: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69478" y="1"/>
            <a:ext cx="6222521" cy="40097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982893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3496733" y="736449"/>
            <a:ext cx="5326755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dirty="0">
                <a:solidFill>
                  <a:srgbClr val="00B0F0"/>
                </a:solidFill>
              </a:rPr>
              <a:t>nano /</a:t>
            </a:r>
            <a:r>
              <a:rPr lang="es-ES" sz="1200" dirty="0" err="1">
                <a:solidFill>
                  <a:srgbClr val="00B0F0"/>
                </a:solidFill>
              </a:rPr>
              <a:t>etc</a:t>
            </a:r>
            <a:r>
              <a:rPr lang="es-ES" sz="1200" dirty="0">
                <a:solidFill>
                  <a:srgbClr val="00B0F0"/>
                </a:solidFill>
              </a:rPr>
              <a:t>/</a:t>
            </a:r>
            <a:r>
              <a:rPr lang="es-ES" sz="1200" dirty="0" err="1">
                <a:solidFill>
                  <a:srgbClr val="00B0F0"/>
                </a:solidFill>
              </a:rPr>
              <a:t>network</a:t>
            </a:r>
            <a:r>
              <a:rPr lang="es-ES" sz="1200" dirty="0">
                <a:solidFill>
                  <a:srgbClr val="00B0F0"/>
                </a:solidFill>
              </a:rPr>
              <a:t>/interfaces</a:t>
            </a:r>
          </a:p>
          <a:p>
            <a:endParaRPr lang="es-ES" sz="1200" dirty="0"/>
          </a:p>
          <a:p>
            <a:r>
              <a:rPr lang="es-ES" sz="1200" dirty="0"/>
              <a:t># </a:t>
            </a:r>
            <a:r>
              <a:rPr lang="es-ES" sz="1200" dirty="0" err="1"/>
              <a:t>This</a:t>
            </a:r>
            <a:r>
              <a:rPr lang="es-ES" sz="1200" dirty="0"/>
              <a:t> file describes </a:t>
            </a:r>
            <a:r>
              <a:rPr lang="es-ES" sz="1200" dirty="0" err="1"/>
              <a:t>the</a:t>
            </a:r>
            <a:r>
              <a:rPr lang="es-ES" sz="1200" dirty="0"/>
              <a:t> </a:t>
            </a:r>
            <a:r>
              <a:rPr lang="es-ES" sz="1200" dirty="0" err="1"/>
              <a:t>network</a:t>
            </a:r>
            <a:r>
              <a:rPr lang="es-ES" sz="1200" dirty="0"/>
              <a:t> interfaces </a:t>
            </a:r>
            <a:r>
              <a:rPr lang="es-ES" sz="1200" dirty="0" err="1"/>
              <a:t>available</a:t>
            </a:r>
            <a:r>
              <a:rPr lang="es-ES" sz="1200" dirty="0"/>
              <a:t> </a:t>
            </a:r>
            <a:r>
              <a:rPr lang="es-ES" sz="1200" dirty="0" err="1"/>
              <a:t>on</a:t>
            </a:r>
            <a:r>
              <a:rPr lang="es-ES" sz="1200" dirty="0"/>
              <a:t> </a:t>
            </a:r>
            <a:r>
              <a:rPr lang="es-ES" sz="1200" dirty="0" err="1"/>
              <a:t>your</a:t>
            </a:r>
            <a:r>
              <a:rPr lang="es-ES" sz="1200" dirty="0"/>
              <a:t> </a:t>
            </a:r>
            <a:r>
              <a:rPr lang="es-ES" sz="1200" dirty="0" err="1"/>
              <a:t>system</a:t>
            </a:r>
            <a:endParaRPr lang="es-ES" sz="1200" dirty="0"/>
          </a:p>
          <a:p>
            <a:r>
              <a:rPr lang="es-ES" sz="1200" dirty="0"/>
              <a:t># and </a:t>
            </a:r>
            <a:r>
              <a:rPr lang="es-ES" sz="1200" dirty="0" err="1"/>
              <a:t>how</a:t>
            </a:r>
            <a:r>
              <a:rPr lang="es-ES" sz="1200" dirty="0"/>
              <a:t> to </a:t>
            </a:r>
            <a:r>
              <a:rPr lang="es-ES" sz="1200" dirty="0" err="1"/>
              <a:t>activate</a:t>
            </a:r>
            <a:r>
              <a:rPr lang="es-ES" sz="1200" dirty="0"/>
              <a:t> </a:t>
            </a:r>
            <a:r>
              <a:rPr lang="es-ES" sz="1200" dirty="0" err="1"/>
              <a:t>them</a:t>
            </a:r>
            <a:r>
              <a:rPr lang="es-ES" sz="1200" dirty="0"/>
              <a:t>. </a:t>
            </a:r>
            <a:r>
              <a:rPr lang="es-ES" sz="1200" dirty="0" err="1"/>
              <a:t>For</a:t>
            </a:r>
            <a:r>
              <a:rPr lang="es-ES" sz="1200" dirty="0"/>
              <a:t> more </a:t>
            </a:r>
            <a:r>
              <a:rPr lang="es-ES" sz="1200" dirty="0" err="1"/>
              <a:t>information</a:t>
            </a:r>
            <a:r>
              <a:rPr lang="es-ES" sz="1200" dirty="0"/>
              <a:t>, </a:t>
            </a:r>
            <a:r>
              <a:rPr lang="es-ES" sz="1200" dirty="0" err="1"/>
              <a:t>see</a:t>
            </a:r>
            <a:r>
              <a:rPr lang="es-ES" sz="1200" dirty="0"/>
              <a:t> interfaces(5).</a:t>
            </a:r>
          </a:p>
          <a:p>
            <a:r>
              <a:rPr lang="es-ES" sz="1200" dirty="0" err="1"/>
              <a:t>source</a:t>
            </a:r>
            <a:r>
              <a:rPr lang="es-ES" sz="1200" dirty="0"/>
              <a:t> /</a:t>
            </a:r>
            <a:r>
              <a:rPr lang="es-ES" sz="1200" dirty="0" err="1"/>
              <a:t>etc</a:t>
            </a:r>
            <a:r>
              <a:rPr lang="es-ES" sz="1200" dirty="0"/>
              <a:t>/</a:t>
            </a:r>
            <a:r>
              <a:rPr lang="es-ES" sz="1200" dirty="0" err="1"/>
              <a:t>network</a:t>
            </a:r>
            <a:r>
              <a:rPr lang="es-ES" sz="1200" dirty="0"/>
              <a:t>/</a:t>
            </a:r>
            <a:r>
              <a:rPr lang="es-ES" sz="1200" dirty="0" err="1"/>
              <a:t>interfaces.d</a:t>
            </a:r>
            <a:r>
              <a:rPr lang="es-ES" sz="1200" dirty="0"/>
              <a:t>/*</a:t>
            </a:r>
          </a:p>
          <a:p>
            <a:r>
              <a:rPr lang="es-ES" sz="1200" dirty="0"/>
              <a:t># </a:t>
            </a:r>
            <a:r>
              <a:rPr lang="es-ES" sz="1200" dirty="0" err="1"/>
              <a:t>The</a:t>
            </a:r>
            <a:r>
              <a:rPr lang="es-ES" sz="1200" dirty="0"/>
              <a:t> </a:t>
            </a:r>
            <a:r>
              <a:rPr lang="es-ES" sz="1200" dirty="0" err="1"/>
              <a:t>loopback</a:t>
            </a:r>
            <a:r>
              <a:rPr lang="es-ES" sz="1200" dirty="0"/>
              <a:t> </a:t>
            </a:r>
            <a:r>
              <a:rPr lang="es-ES" sz="1200" dirty="0" err="1"/>
              <a:t>network</a:t>
            </a:r>
            <a:r>
              <a:rPr lang="es-ES" sz="1200" dirty="0"/>
              <a:t> interface</a:t>
            </a:r>
          </a:p>
          <a:p>
            <a:r>
              <a:rPr lang="es-ES" sz="1200" dirty="0"/>
              <a:t>auto lo</a:t>
            </a:r>
          </a:p>
          <a:p>
            <a:r>
              <a:rPr lang="es-ES" sz="1200" dirty="0" err="1"/>
              <a:t>iface</a:t>
            </a:r>
            <a:r>
              <a:rPr lang="es-ES" sz="1200" dirty="0"/>
              <a:t> lo </a:t>
            </a:r>
            <a:r>
              <a:rPr lang="es-ES" sz="1200" dirty="0" err="1"/>
              <a:t>inet</a:t>
            </a:r>
            <a:r>
              <a:rPr lang="es-ES" sz="1200" dirty="0"/>
              <a:t> </a:t>
            </a:r>
            <a:r>
              <a:rPr lang="es-ES" sz="1200" dirty="0" err="1"/>
              <a:t>loopback</a:t>
            </a:r>
            <a:endParaRPr lang="es-ES" sz="1200" dirty="0"/>
          </a:p>
          <a:p>
            <a:endParaRPr lang="es-ES" sz="1200" dirty="0"/>
          </a:p>
          <a:p>
            <a:r>
              <a:rPr lang="es-ES" sz="1200" dirty="0"/>
              <a:t># </a:t>
            </a:r>
            <a:r>
              <a:rPr lang="es-ES" sz="1200" dirty="0" err="1"/>
              <a:t>The</a:t>
            </a:r>
            <a:r>
              <a:rPr lang="es-ES" sz="1200" dirty="0"/>
              <a:t> </a:t>
            </a:r>
            <a:r>
              <a:rPr lang="es-ES" sz="1200" dirty="0" err="1"/>
              <a:t>primary</a:t>
            </a:r>
            <a:r>
              <a:rPr lang="es-ES" sz="1200" dirty="0"/>
              <a:t> </a:t>
            </a:r>
            <a:r>
              <a:rPr lang="es-ES" sz="1200" dirty="0" err="1"/>
              <a:t>network</a:t>
            </a:r>
            <a:r>
              <a:rPr lang="es-ES" sz="1200" dirty="0"/>
              <a:t> interface</a:t>
            </a:r>
          </a:p>
          <a:p>
            <a:r>
              <a:rPr lang="es-ES" sz="1200" dirty="0" err="1"/>
              <a:t>allow-hotplug</a:t>
            </a:r>
            <a:r>
              <a:rPr lang="es-ES" sz="1200" dirty="0"/>
              <a:t> enp0s3</a:t>
            </a:r>
          </a:p>
          <a:p>
            <a:r>
              <a:rPr lang="es-ES" sz="1200" dirty="0" err="1"/>
              <a:t>iface</a:t>
            </a:r>
            <a:r>
              <a:rPr lang="es-ES" sz="1200" dirty="0"/>
              <a:t> enp0s3 </a:t>
            </a:r>
            <a:r>
              <a:rPr lang="es-ES" sz="1200" dirty="0" err="1"/>
              <a:t>inet</a:t>
            </a:r>
            <a:r>
              <a:rPr lang="es-ES" sz="1200" dirty="0"/>
              <a:t> </a:t>
            </a:r>
            <a:r>
              <a:rPr lang="es-ES" sz="1200" dirty="0" err="1"/>
              <a:t>static</a:t>
            </a:r>
            <a:endParaRPr lang="es-ES" sz="1200" dirty="0"/>
          </a:p>
          <a:p>
            <a:r>
              <a:rPr lang="es-ES" sz="1200" dirty="0" err="1"/>
              <a:t>address</a:t>
            </a:r>
            <a:r>
              <a:rPr lang="es-ES" sz="1200" dirty="0"/>
              <a:t> 192.168.100.5</a:t>
            </a:r>
          </a:p>
          <a:p>
            <a:r>
              <a:rPr lang="es-ES" sz="1200" dirty="0" err="1"/>
              <a:t>netmask</a:t>
            </a:r>
            <a:r>
              <a:rPr lang="es-ES" sz="1200" dirty="0"/>
              <a:t> 255.255.255.0</a:t>
            </a:r>
          </a:p>
          <a:p>
            <a:r>
              <a:rPr lang="es-ES" sz="1200" dirty="0" err="1"/>
              <a:t>network</a:t>
            </a:r>
            <a:r>
              <a:rPr lang="es-ES" sz="1200" dirty="0"/>
              <a:t> 192.168.100.0</a:t>
            </a:r>
          </a:p>
          <a:p>
            <a:r>
              <a:rPr lang="es-ES" sz="1200" dirty="0"/>
              <a:t>broadcast 192.168.100.255</a:t>
            </a:r>
          </a:p>
          <a:p>
            <a:r>
              <a:rPr lang="es-ES" sz="1200" dirty="0" err="1"/>
              <a:t>gateway</a:t>
            </a:r>
            <a:r>
              <a:rPr lang="es-ES" sz="1200" dirty="0"/>
              <a:t> 192.168.100.254</a:t>
            </a:r>
          </a:p>
          <a:p>
            <a:endParaRPr lang="es-ES" sz="1200" dirty="0"/>
          </a:p>
          <a:p>
            <a:r>
              <a:rPr lang="es-ES" sz="1200" dirty="0" err="1"/>
              <a:t>allow-hotplug</a:t>
            </a:r>
            <a:r>
              <a:rPr lang="es-ES" sz="1200" dirty="0"/>
              <a:t> enp0s8</a:t>
            </a:r>
          </a:p>
          <a:p>
            <a:r>
              <a:rPr lang="es-ES" sz="1200" dirty="0" err="1"/>
              <a:t>iface</a:t>
            </a:r>
            <a:r>
              <a:rPr lang="es-ES" sz="1200" dirty="0"/>
              <a:t> enp0s8 </a:t>
            </a:r>
            <a:r>
              <a:rPr lang="es-ES" sz="1200" dirty="0" err="1"/>
              <a:t>inet</a:t>
            </a:r>
            <a:r>
              <a:rPr lang="es-ES" sz="1200" dirty="0"/>
              <a:t> </a:t>
            </a:r>
            <a:r>
              <a:rPr lang="es-ES" sz="1200" dirty="0" err="1"/>
              <a:t>static</a:t>
            </a:r>
            <a:endParaRPr lang="es-ES" sz="1200" dirty="0"/>
          </a:p>
          <a:p>
            <a:r>
              <a:rPr lang="es-ES" sz="1200" dirty="0" err="1"/>
              <a:t>address</a:t>
            </a:r>
            <a:r>
              <a:rPr lang="es-ES" sz="1200" dirty="0"/>
              <a:t> 192.168.1.254</a:t>
            </a:r>
          </a:p>
          <a:p>
            <a:r>
              <a:rPr lang="es-ES" sz="1200" dirty="0" err="1"/>
              <a:t>netmask</a:t>
            </a:r>
            <a:r>
              <a:rPr lang="es-ES" sz="1200" dirty="0"/>
              <a:t> 255.255.255.0</a:t>
            </a:r>
          </a:p>
          <a:p>
            <a:r>
              <a:rPr lang="es-ES" sz="1200" dirty="0" err="1"/>
              <a:t>network</a:t>
            </a:r>
            <a:r>
              <a:rPr lang="es-ES" sz="1200" dirty="0"/>
              <a:t> 192.168.1.0</a:t>
            </a:r>
          </a:p>
          <a:p>
            <a:r>
              <a:rPr lang="es-ES" sz="1200" dirty="0"/>
              <a:t>broadcast 192.168.1.255</a:t>
            </a:r>
          </a:p>
        </p:txBody>
      </p:sp>
      <p:sp>
        <p:nvSpPr>
          <p:cNvPr id="7" name="Título 1">
            <a:extLst>
              <a:ext uri="{FF2B5EF4-FFF2-40B4-BE49-F238E27FC236}">
                <a16:creationId xmlns:a16="http://schemas.microsoft.com/office/drawing/2014/main" id="{FF012BF3-F80B-2919-DC9E-1055DD14DC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</p:spPr>
        <p:txBody>
          <a:bodyPr/>
          <a:lstStyle/>
          <a:p>
            <a:r>
              <a:rPr lang="es-ES" sz="3600" b="1" dirty="0"/>
              <a:t>DHCP</a:t>
            </a:r>
            <a:br>
              <a:rPr lang="es-ES" sz="3600" b="1" dirty="0"/>
            </a:br>
            <a:r>
              <a:rPr lang="es-ES" sz="3600" b="1" dirty="0"/>
              <a:t>(Puerto 67)</a:t>
            </a:r>
            <a:endParaRPr lang="es-ES" sz="3600" dirty="0"/>
          </a:p>
        </p:txBody>
      </p:sp>
    </p:spTree>
    <p:extLst>
      <p:ext uri="{BB962C8B-B14F-4D97-AF65-F5344CB8AC3E}">
        <p14:creationId xmlns:p14="http://schemas.microsoft.com/office/powerpoint/2010/main" val="26727528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1" dirty="0" err="1"/>
              <a:t>VirtualBox</a:t>
            </a:r>
            <a:endParaRPr lang="es-ES" b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>
                <a:hlinkClick r:id="rId2"/>
              </a:rPr>
              <a:t>https://www.virtualbox.org/</a:t>
            </a:r>
            <a:endParaRPr lang="es-ES" dirty="0"/>
          </a:p>
          <a:p>
            <a:r>
              <a:rPr lang="es-ES" dirty="0"/>
              <a:t>GNU</a:t>
            </a:r>
          </a:p>
          <a:p>
            <a:r>
              <a:rPr lang="es-ES" dirty="0"/>
              <a:t>Open </a:t>
            </a:r>
            <a:r>
              <a:rPr lang="es-ES" dirty="0" err="1"/>
              <a:t>Source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98787838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3496733" y="736449"/>
            <a:ext cx="4258733" cy="58169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dirty="0" err="1">
                <a:solidFill>
                  <a:srgbClr val="00B0F0"/>
                </a:solidFill>
              </a:rPr>
              <a:t>apt</a:t>
            </a:r>
            <a:r>
              <a:rPr lang="es-ES" sz="1200" dirty="0">
                <a:solidFill>
                  <a:srgbClr val="00B0F0"/>
                </a:solidFill>
              </a:rPr>
              <a:t> </a:t>
            </a:r>
            <a:r>
              <a:rPr lang="es-ES" sz="1200" dirty="0" err="1">
                <a:solidFill>
                  <a:srgbClr val="00B0F0"/>
                </a:solidFill>
              </a:rPr>
              <a:t>install</a:t>
            </a:r>
            <a:r>
              <a:rPr lang="es-ES" sz="1200" dirty="0">
                <a:solidFill>
                  <a:srgbClr val="00B0F0"/>
                </a:solidFill>
              </a:rPr>
              <a:t> </a:t>
            </a:r>
            <a:r>
              <a:rPr lang="es-ES" sz="1200" dirty="0" err="1">
                <a:solidFill>
                  <a:srgbClr val="00B0F0"/>
                </a:solidFill>
              </a:rPr>
              <a:t>isc</a:t>
            </a:r>
            <a:r>
              <a:rPr lang="es-ES" sz="1200" dirty="0">
                <a:solidFill>
                  <a:srgbClr val="00B0F0"/>
                </a:solidFill>
              </a:rPr>
              <a:t>-</a:t>
            </a:r>
            <a:r>
              <a:rPr lang="es-ES" sz="1200" dirty="0" err="1">
                <a:solidFill>
                  <a:srgbClr val="00B0F0"/>
                </a:solidFill>
              </a:rPr>
              <a:t>dhcp</a:t>
            </a:r>
            <a:r>
              <a:rPr lang="es-ES" sz="1200" dirty="0">
                <a:solidFill>
                  <a:srgbClr val="00B0F0"/>
                </a:solidFill>
              </a:rPr>
              <a:t>-server</a:t>
            </a:r>
          </a:p>
          <a:p>
            <a:endParaRPr lang="es-ES" sz="1200" dirty="0"/>
          </a:p>
          <a:p>
            <a:r>
              <a:rPr lang="es-ES" sz="1200" dirty="0">
                <a:solidFill>
                  <a:srgbClr val="00B0F0"/>
                </a:solidFill>
              </a:rPr>
              <a:t>nano /</a:t>
            </a:r>
            <a:r>
              <a:rPr lang="es-ES" sz="1200" dirty="0" err="1">
                <a:solidFill>
                  <a:srgbClr val="00B0F0"/>
                </a:solidFill>
              </a:rPr>
              <a:t>etc</a:t>
            </a:r>
            <a:r>
              <a:rPr lang="es-ES" sz="1200" dirty="0">
                <a:solidFill>
                  <a:srgbClr val="00B0F0"/>
                </a:solidFill>
              </a:rPr>
              <a:t>/default/</a:t>
            </a:r>
            <a:r>
              <a:rPr lang="es-ES" sz="1200" dirty="0" err="1">
                <a:solidFill>
                  <a:srgbClr val="00B0F0"/>
                </a:solidFill>
              </a:rPr>
              <a:t>isc</a:t>
            </a:r>
            <a:r>
              <a:rPr lang="es-ES" sz="1200" dirty="0">
                <a:solidFill>
                  <a:srgbClr val="00B0F0"/>
                </a:solidFill>
              </a:rPr>
              <a:t>-</a:t>
            </a:r>
            <a:r>
              <a:rPr lang="es-ES" sz="1200" dirty="0" err="1">
                <a:solidFill>
                  <a:srgbClr val="00B0F0"/>
                </a:solidFill>
              </a:rPr>
              <a:t>dhcp</a:t>
            </a:r>
            <a:r>
              <a:rPr lang="es-ES" sz="1200" dirty="0">
                <a:solidFill>
                  <a:srgbClr val="00B0F0"/>
                </a:solidFill>
              </a:rPr>
              <a:t>-server</a:t>
            </a:r>
          </a:p>
          <a:p>
            <a:r>
              <a:rPr lang="es-ES" sz="1200" dirty="0"/>
              <a:t>Agregar la siguiente </a:t>
            </a:r>
            <a:r>
              <a:rPr lang="es-ES" sz="1200" dirty="0" err="1"/>
              <a:t>linea</a:t>
            </a:r>
            <a:endParaRPr lang="es-ES" sz="1200" dirty="0"/>
          </a:p>
          <a:p>
            <a:r>
              <a:rPr lang="es-ES" sz="1200" dirty="0"/>
              <a:t>INTERFACES="enp0s8"</a:t>
            </a:r>
          </a:p>
          <a:p>
            <a:endParaRPr lang="es-ES" sz="1200" dirty="0"/>
          </a:p>
          <a:p>
            <a:r>
              <a:rPr lang="es-ES" sz="1200" dirty="0">
                <a:solidFill>
                  <a:srgbClr val="00B0F0"/>
                </a:solidFill>
              </a:rPr>
              <a:t>nano /</a:t>
            </a:r>
            <a:r>
              <a:rPr lang="es-ES" sz="1200" dirty="0" err="1">
                <a:solidFill>
                  <a:srgbClr val="00B0F0"/>
                </a:solidFill>
              </a:rPr>
              <a:t>etc</a:t>
            </a:r>
            <a:r>
              <a:rPr lang="es-ES" sz="1200" dirty="0">
                <a:solidFill>
                  <a:srgbClr val="00B0F0"/>
                </a:solidFill>
              </a:rPr>
              <a:t>/</a:t>
            </a:r>
            <a:r>
              <a:rPr lang="es-ES" sz="1200" dirty="0" err="1">
                <a:solidFill>
                  <a:srgbClr val="00B0F0"/>
                </a:solidFill>
              </a:rPr>
              <a:t>dhcp</a:t>
            </a:r>
            <a:r>
              <a:rPr lang="es-ES" sz="1200" dirty="0">
                <a:solidFill>
                  <a:srgbClr val="00B0F0"/>
                </a:solidFill>
              </a:rPr>
              <a:t>/</a:t>
            </a:r>
            <a:r>
              <a:rPr lang="es-ES" sz="1200" dirty="0" err="1">
                <a:solidFill>
                  <a:srgbClr val="00B0F0"/>
                </a:solidFill>
              </a:rPr>
              <a:t>dhcpd.conf</a:t>
            </a:r>
            <a:endParaRPr lang="es-ES" sz="1200" dirty="0">
              <a:solidFill>
                <a:srgbClr val="00B0F0"/>
              </a:solidFill>
            </a:endParaRPr>
          </a:p>
          <a:p>
            <a:r>
              <a:rPr lang="es-ES" sz="1200" dirty="0" err="1"/>
              <a:t>option</a:t>
            </a:r>
            <a:r>
              <a:rPr lang="es-ES" sz="1200" dirty="0"/>
              <a:t> </a:t>
            </a:r>
            <a:r>
              <a:rPr lang="es-ES" sz="1200" dirty="0" err="1"/>
              <a:t>domain-name</a:t>
            </a:r>
            <a:r>
              <a:rPr lang="es-ES" sz="1200" dirty="0"/>
              <a:t> "102.net";</a:t>
            </a:r>
          </a:p>
          <a:p>
            <a:r>
              <a:rPr lang="es-ES" sz="1200" dirty="0" err="1"/>
              <a:t>option</a:t>
            </a:r>
            <a:r>
              <a:rPr lang="es-ES" sz="1200" dirty="0"/>
              <a:t> </a:t>
            </a:r>
            <a:r>
              <a:rPr lang="es-ES" sz="1200" dirty="0" err="1"/>
              <a:t>domain</a:t>
            </a:r>
            <a:r>
              <a:rPr lang="es-ES" sz="1200" dirty="0"/>
              <a:t>-</a:t>
            </a:r>
            <a:r>
              <a:rPr lang="es-ES" sz="1200" dirty="0" err="1"/>
              <a:t>name</a:t>
            </a:r>
            <a:r>
              <a:rPr lang="es-ES" sz="1200" dirty="0"/>
              <a:t>-servers 8.8.8.8;</a:t>
            </a:r>
          </a:p>
          <a:p>
            <a:endParaRPr lang="es-ES" sz="1200" dirty="0"/>
          </a:p>
          <a:p>
            <a:r>
              <a:rPr lang="es-ES" sz="1200" dirty="0"/>
              <a:t>default-</a:t>
            </a:r>
            <a:r>
              <a:rPr lang="es-ES" sz="1200" dirty="0" err="1"/>
              <a:t>lease</a:t>
            </a:r>
            <a:r>
              <a:rPr lang="es-ES" sz="1200" dirty="0"/>
              <a:t>-time 600;</a:t>
            </a:r>
          </a:p>
          <a:p>
            <a:r>
              <a:rPr lang="es-ES" sz="1200" dirty="0" err="1"/>
              <a:t>max</a:t>
            </a:r>
            <a:r>
              <a:rPr lang="es-ES" sz="1200" dirty="0"/>
              <a:t>-</a:t>
            </a:r>
            <a:r>
              <a:rPr lang="es-ES" sz="1200" dirty="0" err="1"/>
              <a:t>lease</a:t>
            </a:r>
            <a:r>
              <a:rPr lang="es-ES" sz="1200" dirty="0"/>
              <a:t>-time 7200;</a:t>
            </a:r>
          </a:p>
          <a:p>
            <a:endParaRPr lang="es-ES" sz="1200" dirty="0"/>
          </a:p>
          <a:p>
            <a:r>
              <a:rPr lang="es-ES" sz="1200" dirty="0" err="1"/>
              <a:t>ddns-update-style</a:t>
            </a:r>
            <a:r>
              <a:rPr lang="es-ES" sz="1200" dirty="0"/>
              <a:t> </a:t>
            </a:r>
            <a:r>
              <a:rPr lang="es-ES" sz="1200" dirty="0" err="1"/>
              <a:t>none</a:t>
            </a:r>
            <a:r>
              <a:rPr lang="es-ES" sz="1200" dirty="0"/>
              <a:t>;</a:t>
            </a:r>
          </a:p>
          <a:p>
            <a:endParaRPr lang="es-ES" sz="1200" dirty="0"/>
          </a:p>
          <a:p>
            <a:r>
              <a:rPr lang="es-ES" sz="1200" dirty="0" err="1"/>
              <a:t>authoritative</a:t>
            </a:r>
            <a:r>
              <a:rPr lang="es-ES" sz="1200" dirty="0"/>
              <a:t>;</a:t>
            </a:r>
          </a:p>
          <a:p>
            <a:endParaRPr lang="es-ES" sz="1200" dirty="0"/>
          </a:p>
          <a:p>
            <a:r>
              <a:rPr lang="es-ES" sz="1200" dirty="0"/>
              <a:t>## </a:t>
            </a:r>
            <a:r>
              <a:rPr lang="es-ES" sz="1200" dirty="0" err="1"/>
              <a:t>SubNet</a:t>
            </a:r>
            <a:r>
              <a:rPr lang="es-ES" sz="1200" dirty="0"/>
              <a:t> 102.net</a:t>
            </a:r>
          </a:p>
          <a:p>
            <a:r>
              <a:rPr lang="es-ES" sz="1200" dirty="0" err="1"/>
              <a:t>subnet</a:t>
            </a:r>
            <a:r>
              <a:rPr lang="es-ES" sz="1200" dirty="0"/>
              <a:t> 192.168.1.0 </a:t>
            </a:r>
            <a:r>
              <a:rPr lang="es-ES" sz="1200" dirty="0" err="1"/>
              <a:t>netmask</a:t>
            </a:r>
            <a:r>
              <a:rPr lang="es-ES" sz="1200" dirty="0"/>
              <a:t> 255.255.255.0 {</a:t>
            </a:r>
          </a:p>
          <a:p>
            <a:r>
              <a:rPr lang="es-ES" sz="1200" dirty="0"/>
              <a:t>   </a:t>
            </a:r>
            <a:r>
              <a:rPr lang="es-ES" sz="1200" dirty="0" err="1"/>
              <a:t>range</a:t>
            </a:r>
            <a:r>
              <a:rPr lang="es-ES" sz="1200" dirty="0"/>
              <a:t> 192.168.1.1 192.168.1.50;</a:t>
            </a:r>
          </a:p>
          <a:p>
            <a:r>
              <a:rPr lang="es-ES" sz="1200" dirty="0"/>
              <a:t>   </a:t>
            </a:r>
            <a:r>
              <a:rPr lang="es-ES" sz="1200" dirty="0" err="1"/>
              <a:t>option</a:t>
            </a:r>
            <a:r>
              <a:rPr lang="es-ES" sz="1200" dirty="0"/>
              <a:t> </a:t>
            </a:r>
            <a:r>
              <a:rPr lang="es-ES" sz="1200" dirty="0" err="1"/>
              <a:t>routers</a:t>
            </a:r>
            <a:r>
              <a:rPr lang="es-ES" sz="1200" dirty="0"/>
              <a:t> 192.168.1.254;</a:t>
            </a:r>
          </a:p>
          <a:p>
            <a:r>
              <a:rPr lang="es-ES" sz="1200" dirty="0"/>
              <a:t>   </a:t>
            </a:r>
            <a:r>
              <a:rPr lang="es-ES" sz="1200" dirty="0" err="1"/>
              <a:t>option</a:t>
            </a:r>
            <a:r>
              <a:rPr lang="es-ES" sz="1200" dirty="0"/>
              <a:t> </a:t>
            </a:r>
            <a:r>
              <a:rPr lang="es-ES" sz="1200" dirty="0" err="1"/>
              <a:t>broadcast-address</a:t>
            </a:r>
            <a:r>
              <a:rPr lang="es-ES" sz="1200" dirty="0"/>
              <a:t> 192.168.1.255;</a:t>
            </a:r>
          </a:p>
          <a:p>
            <a:r>
              <a:rPr lang="es-ES" sz="1200" dirty="0"/>
              <a:t>}</a:t>
            </a:r>
          </a:p>
          <a:p>
            <a:endParaRPr lang="es-ES" sz="1200" dirty="0"/>
          </a:p>
          <a:p>
            <a:r>
              <a:rPr lang="es-ES" sz="1200" dirty="0"/>
              <a:t>host LM11 {</a:t>
            </a:r>
          </a:p>
          <a:p>
            <a:r>
              <a:rPr lang="es-ES" sz="1200" dirty="0"/>
              <a:t>  hardware </a:t>
            </a:r>
            <a:r>
              <a:rPr lang="es-ES" sz="1200" dirty="0" err="1"/>
              <a:t>ethernet</a:t>
            </a:r>
            <a:r>
              <a:rPr lang="es-ES" sz="1200" dirty="0"/>
              <a:t> 00:1D:92:DC:98:22;</a:t>
            </a:r>
          </a:p>
          <a:p>
            <a:r>
              <a:rPr lang="es-ES" sz="1200" dirty="0"/>
              <a:t>  </a:t>
            </a:r>
            <a:r>
              <a:rPr lang="es-ES" sz="1200" dirty="0" err="1"/>
              <a:t>fixed-address</a:t>
            </a:r>
            <a:r>
              <a:rPr lang="es-ES" sz="1200" dirty="0"/>
              <a:t> 192.168.1.11;</a:t>
            </a:r>
          </a:p>
          <a:p>
            <a:r>
              <a:rPr lang="es-ES" sz="1200" dirty="0"/>
              <a:t>}</a:t>
            </a:r>
          </a:p>
          <a:p>
            <a:endParaRPr lang="es-ES" sz="1200" dirty="0"/>
          </a:p>
          <a:p>
            <a:r>
              <a:rPr lang="es-ES" sz="1200" dirty="0" err="1">
                <a:solidFill>
                  <a:srgbClr val="00B0F0"/>
                </a:solidFill>
              </a:rPr>
              <a:t>systemctl</a:t>
            </a:r>
            <a:r>
              <a:rPr lang="es-ES" sz="1200" dirty="0">
                <a:solidFill>
                  <a:srgbClr val="00B0F0"/>
                </a:solidFill>
              </a:rPr>
              <a:t> </a:t>
            </a:r>
            <a:r>
              <a:rPr lang="es-ES" sz="1200" dirty="0" err="1">
                <a:solidFill>
                  <a:srgbClr val="00B0F0"/>
                </a:solidFill>
              </a:rPr>
              <a:t>restart</a:t>
            </a:r>
            <a:r>
              <a:rPr lang="es-ES" sz="1200" dirty="0">
                <a:solidFill>
                  <a:srgbClr val="00B0F0"/>
                </a:solidFill>
              </a:rPr>
              <a:t> </a:t>
            </a:r>
            <a:r>
              <a:rPr lang="es-ES" sz="1200" dirty="0" err="1">
                <a:solidFill>
                  <a:srgbClr val="00B0F0"/>
                </a:solidFill>
              </a:rPr>
              <a:t>isc</a:t>
            </a:r>
            <a:r>
              <a:rPr lang="es-ES" sz="1200" dirty="0">
                <a:solidFill>
                  <a:srgbClr val="00B0F0"/>
                </a:solidFill>
              </a:rPr>
              <a:t>-</a:t>
            </a:r>
            <a:r>
              <a:rPr lang="es-ES" sz="1200" dirty="0" err="1">
                <a:solidFill>
                  <a:srgbClr val="00B0F0"/>
                </a:solidFill>
              </a:rPr>
              <a:t>dhcp</a:t>
            </a:r>
            <a:r>
              <a:rPr lang="es-ES" sz="1200" dirty="0">
                <a:solidFill>
                  <a:srgbClr val="00B0F0"/>
                </a:solidFill>
              </a:rPr>
              <a:t>-server</a:t>
            </a:r>
          </a:p>
        </p:txBody>
      </p:sp>
      <p:sp>
        <p:nvSpPr>
          <p:cNvPr id="7" name="Título 1">
            <a:extLst>
              <a:ext uri="{FF2B5EF4-FFF2-40B4-BE49-F238E27FC236}">
                <a16:creationId xmlns:a16="http://schemas.microsoft.com/office/drawing/2014/main" id="{FF012BF3-F80B-2919-DC9E-1055DD14DC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</p:spPr>
        <p:txBody>
          <a:bodyPr/>
          <a:lstStyle/>
          <a:p>
            <a:r>
              <a:rPr lang="es-ES" sz="3600" b="1" dirty="0"/>
              <a:t>DHCP</a:t>
            </a:r>
            <a:br>
              <a:rPr lang="es-ES" sz="3600" b="1" dirty="0"/>
            </a:br>
            <a:r>
              <a:rPr lang="es-ES" sz="3600" b="1" dirty="0"/>
              <a:t>(Puerto 67)</a:t>
            </a:r>
            <a:endParaRPr lang="es-ES" sz="3600" dirty="0"/>
          </a:p>
        </p:txBody>
      </p:sp>
      <p:pic>
        <p:nvPicPr>
          <p:cNvPr id="8" name="Imagen 7">
            <a:extLst>
              <a:ext uri="{FF2B5EF4-FFF2-40B4-BE49-F238E27FC236}">
                <a16:creationId xmlns:a16="http://schemas.microsoft.com/office/drawing/2014/main" id="{34428BD1-2D3A-3534-9BA5-150CB153A5A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31223" y="1515882"/>
            <a:ext cx="2880000" cy="32436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621792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3534832" y="829559"/>
            <a:ext cx="535516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dirty="0"/>
              <a:t>Verificar el las opciones del adaptador de red los detalles de configuración</a:t>
            </a:r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05099" y="1880035"/>
            <a:ext cx="2880000" cy="3408511"/>
          </a:xfrm>
          <a:prstGeom prst="rect">
            <a:avLst/>
          </a:prstGeom>
        </p:spPr>
      </p:pic>
      <p:sp>
        <p:nvSpPr>
          <p:cNvPr id="7" name="Título 1">
            <a:extLst>
              <a:ext uri="{FF2B5EF4-FFF2-40B4-BE49-F238E27FC236}">
                <a16:creationId xmlns:a16="http://schemas.microsoft.com/office/drawing/2014/main" id="{FF012BF3-F80B-2919-DC9E-1055DD14DC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</p:spPr>
        <p:txBody>
          <a:bodyPr/>
          <a:lstStyle/>
          <a:p>
            <a:r>
              <a:rPr lang="es-ES" sz="3600" b="1" dirty="0"/>
              <a:t>DHCP</a:t>
            </a:r>
            <a:br>
              <a:rPr lang="es-ES" sz="3600" b="1" dirty="0"/>
            </a:br>
            <a:r>
              <a:rPr lang="es-ES" sz="3600" b="1" dirty="0"/>
              <a:t>(Puerto 67)</a:t>
            </a:r>
            <a:endParaRPr lang="es-ES" sz="3600" dirty="0"/>
          </a:p>
        </p:txBody>
      </p:sp>
    </p:spTree>
    <p:extLst>
      <p:ext uri="{BB962C8B-B14F-4D97-AF65-F5344CB8AC3E}">
        <p14:creationId xmlns:p14="http://schemas.microsoft.com/office/powerpoint/2010/main" val="203175504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3534833" y="829559"/>
            <a:ext cx="7141634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ES" sz="1000" dirty="0"/>
          </a:p>
          <a:p>
            <a:r>
              <a:rPr lang="es-ES" sz="1000" dirty="0">
                <a:solidFill>
                  <a:srgbClr val="00B0F0"/>
                </a:solidFill>
              </a:rPr>
              <a:t>cd /</a:t>
            </a:r>
            <a:r>
              <a:rPr lang="es-ES" sz="1000" dirty="0" err="1">
                <a:solidFill>
                  <a:srgbClr val="00B0F0"/>
                </a:solidFill>
              </a:rPr>
              <a:t>etc</a:t>
            </a:r>
            <a:endParaRPr lang="es-ES" sz="1000" dirty="0">
              <a:solidFill>
                <a:srgbClr val="00B0F0"/>
              </a:solidFill>
            </a:endParaRPr>
          </a:p>
          <a:p>
            <a:r>
              <a:rPr lang="es-ES" sz="1000" dirty="0" err="1">
                <a:solidFill>
                  <a:srgbClr val="00B0F0"/>
                </a:solidFill>
              </a:rPr>
              <a:t>mkdir</a:t>
            </a:r>
            <a:r>
              <a:rPr lang="es-ES" sz="1000" dirty="0">
                <a:solidFill>
                  <a:srgbClr val="00B0F0"/>
                </a:solidFill>
              </a:rPr>
              <a:t> </a:t>
            </a:r>
            <a:r>
              <a:rPr lang="es-ES" sz="1000" dirty="0" err="1">
                <a:solidFill>
                  <a:srgbClr val="00B0F0"/>
                </a:solidFill>
              </a:rPr>
              <a:t>iptables</a:t>
            </a:r>
            <a:endParaRPr lang="es-ES" sz="1000" dirty="0">
              <a:solidFill>
                <a:srgbClr val="00B0F0"/>
              </a:solidFill>
            </a:endParaRPr>
          </a:p>
          <a:p>
            <a:r>
              <a:rPr lang="es-ES" sz="1000" dirty="0">
                <a:solidFill>
                  <a:srgbClr val="00B0F0"/>
                </a:solidFill>
              </a:rPr>
              <a:t>cd </a:t>
            </a:r>
            <a:r>
              <a:rPr lang="es-ES" sz="1000" dirty="0" err="1">
                <a:solidFill>
                  <a:srgbClr val="00B0F0"/>
                </a:solidFill>
              </a:rPr>
              <a:t>iptables</a:t>
            </a:r>
            <a:endParaRPr lang="es-ES" sz="1000" dirty="0">
              <a:solidFill>
                <a:srgbClr val="00B0F0"/>
              </a:solidFill>
            </a:endParaRPr>
          </a:p>
          <a:p>
            <a:r>
              <a:rPr lang="es-ES" sz="1000" dirty="0">
                <a:solidFill>
                  <a:srgbClr val="00B0F0"/>
                </a:solidFill>
              </a:rPr>
              <a:t>nano iptables.sh</a:t>
            </a:r>
          </a:p>
          <a:p>
            <a:endParaRPr lang="es-ES" sz="1000" dirty="0"/>
          </a:p>
          <a:p>
            <a:r>
              <a:rPr lang="es-ES" sz="1000" dirty="0"/>
              <a:t>#!/</a:t>
            </a:r>
            <a:r>
              <a:rPr lang="es-ES" sz="1000" dirty="0" err="1"/>
              <a:t>bin</a:t>
            </a:r>
            <a:r>
              <a:rPr lang="es-ES" sz="1000" dirty="0"/>
              <a:t>/</a:t>
            </a:r>
            <a:r>
              <a:rPr lang="es-ES" sz="1000" dirty="0" err="1"/>
              <a:t>sh</a:t>
            </a:r>
            <a:endParaRPr lang="es-ES" sz="1000" dirty="0"/>
          </a:p>
          <a:p>
            <a:r>
              <a:rPr lang="es-ES" sz="1000" dirty="0" err="1"/>
              <a:t>iptables</a:t>
            </a:r>
            <a:r>
              <a:rPr lang="es-ES" sz="1000" dirty="0"/>
              <a:t>="/</a:t>
            </a:r>
            <a:r>
              <a:rPr lang="es-ES" sz="1000" dirty="0" err="1"/>
              <a:t>sbin</a:t>
            </a:r>
            <a:r>
              <a:rPr lang="es-ES" sz="1000" dirty="0"/>
              <a:t>/</a:t>
            </a:r>
            <a:r>
              <a:rPr lang="es-ES" sz="1000" dirty="0" err="1"/>
              <a:t>iptables</a:t>
            </a:r>
            <a:r>
              <a:rPr lang="es-ES" sz="1000" dirty="0"/>
              <a:t>"</a:t>
            </a:r>
          </a:p>
          <a:p>
            <a:endParaRPr lang="es-ES" sz="1000" dirty="0"/>
          </a:p>
          <a:p>
            <a:r>
              <a:rPr lang="es-ES" sz="1000" dirty="0"/>
              <a:t>/</a:t>
            </a:r>
            <a:r>
              <a:rPr lang="es-ES" sz="1000" dirty="0" err="1"/>
              <a:t>sbin</a:t>
            </a:r>
            <a:r>
              <a:rPr lang="es-ES" sz="1000" dirty="0"/>
              <a:t>/</a:t>
            </a:r>
            <a:r>
              <a:rPr lang="es-ES" sz="1000" dirty="0" err="1"/>
              <a:t>modprobe</a:t>
            </a:r>
            <a:r>
              <a:rPr lang="es-ES" sz="1000" dirty="0"/>
              <a:t> </a:t>
            </a:r>
            <a:r>
              <a:rPr lang="es-ES" sz="1000" dirty="0" err="1"/>
              <a:t>ip_tables</a:t>
            </a:r>
            <a:endParaRPr lang="es-ES" sz="1000" dirty="0"/>
          </a:p>
          <a:p>
            <a:r>
              <a:rPr lang="es-ES" sz="1000" dirty="0"/>
              <a:t>/</a:t>
            </a:r>
            <a:r>
              <a:rPr lang="es-ES" sz="1000" dirty="0" err="1"/>
              <a:t>sbin</a:t>
            </a:r>
            <a:r>
              <a:rPr lang="es-ES" sz="1000" dirty="0"/>
              <a:t>/</a:t>
            </a:r>
            <a:r>
              <a:rPr lang="es-ES" sz="1000" dirty="0" err="1"/>
              <a:t>modprobe</a:t>
            </a:r>
            <a:r>
              <a:rPr lang="es-ES" sz="1000" dirty="0"/>
              <a:t> </a:t>
            </a:r>
            <a:r>
              <a:rPr lang="es-ES" sz="1000" dirty="0" err="1"/>
              <a:t>iptable_nat</a:t>
            </a:r>
            <a:endParaRPr lang="es-ES" sz="1000" dirty="0"/>
          </a:p>
          <a:p>
            <a:r>
              <a:rPr lang="es-ES" sz="1000" dirty="0"/>
              <a:t>/</a:t>
            </a:r>
            <a:r>
              <a:rPr lang="es-ES" sz="1000" dirty="0" err="1"/>
              <a:t>sbin</a:t>
            </a:r>
            <a:r>
              <a:rPr lang="es-ES" sz="1000" dirty="0"/>
              <a:t>/</a:t>
            </a:r>
            <a:r>
              <a:rPr lang="es-ES" sz="1000" dirty="0" err="1"/>
              <a:t>modprobe</a:t>
            </a:r>
            <a:r>
              <a:rPr lang="es-ES" sz="1000" dirty="0"/>
              <a:t> </a:t>
            </a:r>
            <a:r>
              <a:rPr lang="es-ES" sz="1000" dirty="0" err="1"/>
              <a:t>ip_conntrack_ftp</a:t>
            </a:r>
            <a:endParaRPr lang="es-ES" sz="1000" dirty="0"/>
          </a:p>
          <a:p>
            <a:r>
              <a:rPr lang="es-ES" sz="1000" dirty="0"/>
              <a:t>/</a:t>
            </a:r>
            <a:r>
              <a:rPr lang="es-ES" sz="1000" dirty="0" err="1"/>
              <a:t>sbin</a:t>
            </a:r>
            <a:r>
              <a:rPr lang="es-ES" sz="1000" dirty="0"/>
              <a:t>/</a:t>
            </a:r>
            <a:r>
              <a:rPr lang="es-ES" sz="1000" dirty="0" err="1"/>
              <a:t>modprobe</a:t>
            </a:r>
            <a:r>
              <a:rPr lang="es-ES" sz="1000" dirty="0"/>
              <a:t> </a:t>
            </a:r>
            <a:r>
              <a:rPr lang="es-ES" sz="1000" dirty="0" err="1"/>
              <a:t>ip_nat_ftp</a:t>
            </a:r>
            <a:endParaRPr lang="es-ES" sz="1000" dirty="0"/>
          </a:p>
          <a:p>
            <a:r>
              <a:rPr lang="es-ES" sz="1000" dirty="0"/>
              <a:t>/</a:t>
            </a:r>
            <a:r>
              <a:rPr lang="es-ES" sz="1000" dirty="0" err="1"/>
              <a:t>sbin</a:t>
            </a:r>
            <a:r>
              <a:rPr lang="es-ES" sz="1000" dirty="0"/>
              <a:t>/</a:t>
            </a:r>
            <a:r>
              <a:rPr lang="es-ES" sz="1000" dirty="0" err="1"/>
              <a:t>modprobe</a:t>
            </a:r>
            <a:r>
              <a:rPr lang="es-ES" sz="1000" dirty="0"/>
              <a:t> </a:t>
            </a:r>
            <a:r>
              <a:rPr lang="es-ES" sz="1000" dirty="0" err="1"/>
              <a:t>ipt_REDIRECT</a:t>
            </a:r>
            <a:endParaRPr lang="es-ES" sz="1000" dirty="0"/>
          </a:p>
          <a:p>
            <a:r>
              <a:rPr lang="es-ES" sz="1000" dirty="0"/>
              <a:t>/</a:t>
            </a:r>
            <a:r>
              <a:rPr lang="es-ES" sz="1000" dirty="0" err="1"/>
              <a:t>sbin</a:t>
            </a:r>
            <a:r>
              <a:rPr lang="es-ES" sz="1000" dirty="0"/>
              <a:t>/</a:t>
            </a:r>
            <a:r>
              <a:rPr lang="es-ES" sz="1000" dirty="0" err="1"/>
              <a:t>modprobe</a:t>
            </a:r>
            <a:r>
              <a:rPr lang="es-ES" sz="1000" dirty="0"/>
              <a:t> </a:t>
            </a:r>
            <a:r>
              <a:rPr lang="es-ES" sz="1000" dirty="0" err="1"/>
              <a:t>ip_conntrack</a:t>
            </a:r>
            <a:endParaRPr lang="es-ES" sz="1000" dirty="0"/>
          </a:p>
          <a:p>
            <a:r>
              <a:rPr lang="es-ES" sz="1000" dirty="0"/>
              <a:t>/</a:t>
            </a:r>
            <a:r>
              <a:rPr lang="es-ES" sz="1000" dirty="0" err="1"/>
              <a:t>sbin</a:t>
            </a:r>
            <a:r>
              <a:rPr lang="es-ES" sz="1000" dirty="0"/>
              <a:t>/</a:t>
            </a:r>
            <a:r>
              <a:rPr lang="es-ES" sz="1000" dirty="0" err="1"/>
              <a:t>modprobe</a:t>
            </a:r>
            <a:r>
              <a:rPr lang="es-ES" sz="1000" dirty="0"/>
              <a:t> </a:t>
            </a:r>
            <a:r>
              <a:rPr lang="es-ES" sz="1000" dirty="0" err="1"/>
              <a:t>iptable_filter</a:t>
            </a:r>
            <a:endParaRPr lang="es-ES" sz="1000" dirty="0"/>
          </a:p>
          <a:p>
            <a:r>
              <a:rPr lang="es-ES" sz="1000" dirty="0"/>
              <a:t>/</a:t>
            </a:r>
            <a:r>
              <a:rPr lang="es-ES" sz="1000" dirty="0" err="1"/>
              <a:t>sbin</a:t>
            </a:r>
            <a:r>
              <a:rPr lang="es-ES" sz="1000" dirty="0"/>
              <a:t>/</a:t>
            </a:r>
            <a:r>
              <a:rPr lang="es-ES" sz="1000" dirty="0" err="1"/>
              <a:t>modprobe</a:t>
            </a:r>
            <a:r>
              <a:rPr lang="es-ES" sz="1000" dirty="0"/>
              <a:t> </a:t>
            </a:r>
            <a:r>
              <a:rPr lang="es-ES" sz="1000" dirty="0" err="1"/>
              <a:t>ipt_MASQUERADE</a:t>
            </a:r>
            <a:endParaRPr lang="es-ES" sz="1000" dirty="0"/>
          </a:p>
          <a:p>
            <a:endParaRPr lang="es-ES" sz="1000" dirty="0"/>
          </a:p>
          <a:p>
            <a:r>
              <a:rPr lang="es-ES" sz="1000" dirty="0"/>
              <a:t>echo "Refrescando las reglas"</a:t>
            </a:r>
          </a:p>
          <a:p>
            <a:endParaRPr lang="es-ES" sz="1000" dirty="0"/>
          </a:p>
          <a:p>
            <a:r>
              <a:rPr lang="es-ES" sz="1000" dirty="0"/>
              <a:t>/</a:t>
            </a:r>
            <a:r>
              <a:rPr lang="es-ES" sz="1000" dirty="0" err="1"/>
              <a:t>sbin</a:t>
            </a:r>
            <a:r>
              <a:rPr lang="es-ES" sz="1000" dirty="0"/>
              <a:t>/</a:t>
            </a:r>
            <a:r>
              <a:rPr lang="es-ES" sz="1000" dirty="0" err="1"/>
              <a:t>iptables</a:t>
            </a:r>
            <a:r>
              <a:rPr lang="es-ES" sz="1000" dirty="0"/>
              <a:t> -F</a:t>
            </a:r>
          </a:p>
          <a:p>
            <a:r>
              <a:rPr lang="es-ES" sz="1000" dirty="0"/>
              <a:t>/</a:t>
            </a:r>
            <a:r>
              <a:rPr lang="es-ES" sz="1000" dirty="0" err="1"/>
              <a:t>sbin</a:t>
            </a:r>
            <a:r>
              <a:rPr lang="es-ES" sz="1000" dirty="0"/>
              <a:t>/</a:t>
            </a:r>
            <a:r>
              <a:rPr lang="es-ES" sz="1000" dirty="0" err="1"/>
              <a:t>iptables</a:t>
            </a:r>
            <a:r>
              <a:rPr lang="es-ES" sz="1000" dirty="0"/>
              <a:t> -F -t </a:t>
            </a:r>
            <a:r>
              <a:rPr lang="es-ES" sz="1000" dirty="0" err="1"/>
              <a:t>nat</a:t>
            </a:r>
            <a:endParaRPr lang="es-ES" sz="1000" dirty="0"/>
          </a:p>
          <a:p>
            <a:r>
              <a:rPr lang="es-ES" sz="1000" dirty="0"/>
              <a:t>/</a:t>
            </a:r>
            <a:r>
              <a:rPr lang="es-ES" sz="1000" dirty="0" err="1"/>
              <a:t>sbin</a:t>
            </a:r>
            <a:r>
              <a:rPr lang="es-ES" sz="1000" dirty="0"/>
              <a:t>/</a:t>
            </a:r>
            <a:r>
              <a:rPr lang="es-ES" sz="1000" dirty="0" err="1"/>
              <a:t>iptables</a:t>
            </a:r>
            <a:r>
              <a:rPr lang="es-ES" sz="1000" dirty="0"/>
              <a:t> -A FORWARD -j ACCEPT</a:t>
            </a:r>
          </a:p>
          <a:p>
            <a:endParaRPr lang="es-ES" sz="1000" dirty="0"/>
          </a:p>
          <a:p>
            <a:r>
              <a:rPr lang="es-ES" sz="1000" dirty="0"/>
              <a:t>echo "1" &gt; /</a:t>
            </a:r>
            <a:r>
              <a:rPr lang="es-ES" sz="1000" dirty="0" err="1"/>
              <a:t>proc</a:t>
            </a:r>
            <a:r>
              <a:rPr lang="es-ES" sz="1000" dirty="0"/>
              <a:t>/</a:t>
            </a:r>
            <a:r>
              <a:rPr lang="es-ES" sz="1000" dirty="0" err="1"/>
              <a:t>sys</a:t>
            </a:r>
            <a:r>
              <a:rPr lang="es-ES" sz="1000" dirty="0"/>
              <a:t>/net/ipv4/</a:t>
            </a:r>
            <a:r>
              <a:rPr lang="es-ES" sz="1000" dirty="0" err="1"/>
              <a:t>ip_forward</a:t>
            </a:r>
            <a:endParaRPr lang="es-ES" sz="1000" dirty="0"/>
          </a:p>
          <a:p>
            <a:r>
              <a:rPr lang="es-ES" sz="1000" dirty="0"/>
              <a:t>echo "1" &gt;/</a:t>
            </a:r>
            <a:r>
              <a:rPr lang="es-ES" sz="1000" dirty="0" err="1"/>
              <a:t>proc</a:t>
            </a:r>
            <a:r>
              <a:rPr lang="es-ES" sz="1000" dirty="0"/>
              <a:t>/</a:t>
            </a:r>
            <a:r>
              <a:rPr lang="es-ES" sz="1000" dirty="0" err="1"/>
              <a:t>sys</a:t>
            </a:r>
            <a:r>
              <a:rPr lang="es-ES" sz="1000" dirty="0"/>
              <a:t>/net/ipv4/</a:t>
            </a:r>
            <a:r>
              <a:rPr lang="es-ES" sz="1000" dirty="0" err="1"/>
              <a:t>tcp_syncookies</a:t>
            </a:r>
            <a:endParaRPr lang="es-ES" sz="1000" dirty="0"/>
          </a:p>
          <a:p>
            <a:endParaRPr lang="es-ES" sz="1000" dirty="0"/>
          </a:p>
          <a:p>
            <a:r>
              <a:rPr lang="es-ES" sz="1000" dirty="0"/>
              <a:t>/</a:t>
            </a:r>
            <a:r>
              <a:rPr lang="es-ES" sz="1000" dirty="0" err="1"/>
              <a:t>sbin</a:t>
            </a:r>
            <a:r>
              <a:rPr lang="es-ES" sz="1000" dirty="0"/>
              <a:t>/</a:t>
            </a:r>
            <a:r>
              <a:rPr lang="es-ES" sz="1000" dirty="0" err="1"/>
              <a:t>iptables</a:t>
            </a:r>
            <a:r>
              <a:rPr lang="es-ES" sz="1000" dirty="0"/>
              <a:t> -t </a:t>
            </a:r>
            <a:r>
              <a:rPr lang="es-ES" sz="1000" dirty="0" err="1"/>
              <a:t>nat</a:t>
            </a:r>
            <a:r>
              <a:rPr lang="es-ES" sz="1000" dirty="0"/>
              <a:t> -A POSTROUTING -s 192.168.1.0/255.255.255.0 -d 0/0 -o enp0s3 -j MASQUERADE</a:t>
            </a:r>
          </a:p>
          <a:p>
            <a:endParaRPr lang="es-ES" sz="1000" dirty="0"/>
          </a:p>
          <a:p>
            <a:endParaRPr lang="es-ES" sz="1000" dirty="0"/>
          </a:p>
          <a:p>
            <a:r>
              <a:rPr lang="es-ES" sz="1000" dirty="0"/>
              <a:t>Para iniciar la compartición del internet</a:t>
            </a:r>
          </a:p>
          <a:p>
            <a:r>
              <a:rPr lang="es-ES" sz="1000" dirty="0" err="1">
                <a:solidFill>
                  <a:srgbClr val="00B0F0"/>
                </a:solidFill>
              </a:rPr>
              <a:t>bash</a:t>
            </a:r>
            <a:r>
              <a:rPr lang="es-ES" sz="1000" dirty="0">
                <a:solidFill>
                  <a:srgbClr val="00B0F0"/>
                </a:solidFill>
              </a:rPr>
              <a:t> /etc/iptables/iptables.sh</a:t>
            </a:r>
          </a:p>
        </p:txBody>
      </p:sp>
      <p:sp>
        <p:nvSpPr>
          <p:cNvPr id="7" name="Título 1">
            <a:extLst>
              <a:ext uri="{FF2B5EF4-FFF2-40B4-BE49-F238E27FC236}">
                <a16:creationId xmlns:a16="http://schemas.microsoft.com/office/drawing/2014/main" id="{FF012BF3-F80B-2919-DC9E-1055DD14DC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</p:spPr>
        <p:txBody>
          <a:bodyPr/>
          <a:lstStyle/>
          <a:p>
            <a:r>
              <a:rPr lang="es-ES" sz="3600" b="1" dirty="0" err="1"/>
              <a:t>IPTables</a:t>
            </a:r>
            <a:endParaRPr lang="es-ES" sz="3600" dirty="0"/>
          </a:p>
        </p:txBody>
      </p:sp>
    </p:spTree>
    <p:extLst>
      <p:ext uri="{BB962C8B-B14F-4D97-AF65-F5344CB8AC3E}">
        <p14:creationId xmlns:p14="http://schemas.microsoft.com/office/powerpoint/2010/main" val="268352878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3502218" y="762160"/>
            <a:ext cx="8152327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000" dirty="0"/>
              <a:t>Para mostrar su archivo, ejecute el siguiente comando:</a:t>
            </a:r>
          </a:p>
          <a:p>
            <a:r>
              <a:rPr lang="es-MX" sz="1000" dirty="0" err="1"/>
              <a:t>crontab</a:t>
            </a:r>
            <a:r>
              <a:rPr lang="es-MX" sz="1000" dirty="0"/>
              <a:t> -l</a:t>
            </a:r>
          </a:p>
          <a:p>
            <a:endParaRPr lang="es-MX" sz="1000" dirty="0"/>
          </a:p>
          <a:p>
            <a:r>
              <a:rPr lang="es-MX" sz="1000" dirty="0"/>
              <a:t>Listar los </a:t>
            </a:r>
            <a:r>
              <a:rPr lang="es-MX" sz="1000" dirty="0" err="1"/>
              <a:t>crontabs</a:t>
            </a:r>
            <a:r>
              <a:rPr lang="es-MX" sz="1000" dirty="0"/>
              <a:t> de cada usuario</a:t>
            </a:r>
          </a:p>
          <a:p>
            <a:r>
              <a:rPr lang="es-ES" sz="1000" dirty="0" err="1"/>
              <a:t>crontab</a:t>
            </a:r>
            <a:r>
              <a:rPr lang="es-ES" sz="1000" dirty="0"/>
              <a:t> -u </a:t>
            </a:r>
            <a:r>
              <a:rPr lang="es-ES" sz="1000" dirty="0" err="1"/>
              <a:t>root</a:t>
            </a:r>
            <a:r>
              <a:rPr lang="es-ES" sz="1000" dirty="0"/>
              <a:t> -l</a:t>
            </a:r>
            <a:endParaRPr lang="es-MX" sz="1000" dirty="0"/>
          </a:p>
          <a:p>
            <a:endParaRPr lang="es-MX" sz="1000" dirty="0"/>
          </a:p>
          <a:p>
            <a:r>
              <a:rPr lang="es-MX" sz="1000" dirty="0"/>
              <a:t>Formato de </a:t>
            </a:r>
            <a:r>
              <a:rPr lang="es-MX" sz="1000" dirty="0" err="1"/>
              <a:t>crontab</a:t>
            </a:r>
            <a:endParaRPr lang="es-MX" sz="1000" dirty="0"/>
          </a:p>
          <a:p>
            <a:r>
              <a:rPr lang="es-MX" sz="1000" dirty="0"/>
              <a:t>*     *     *     *     *	Usuario		Comando/Archivo a Ejecutar</a:t>
            </a:r>
          </a:p>
          <a:p>
            <a:r>
              <a:rPr lang="es-MX" sz="1000" dirty="0"/>
              <a:t>-     -     -     -     -</a:t>
            </a:r>
          </a:p>
          <a:p>
            <a:r>
              <a:rPr lang="es-MX" sz="1000" dirty="0"/>
              <a:t>|     |     |     |     |</a:t>
            </a:r>
          </a:p>
          <a:p>
            <a:r>
              <a:rPr lang="es-MX" sz="1000" dirty="0"/>
              <a:t>|     |     |     |     +----- Día de la semana (0-7)</a:t>
            </a:r>
          </a:p>
          <a:p>
            <a:r>
              <a:rPr lang="es-MX" sz="1000" dirty="0"/>
              <a:t>|     |     |     +------- Mes (1 - 12)</a:t>
            </a:r>
          </a:p>
          <a:p>
            <a:r>
              <a:rPr lang="es-MX" sz="1000" dirty="0"/>
              <a:t>|     |     +--------- Día del Mes (1 - 31)</a:t>
            </a:r>
          </a:p>
          <a:p>
            <a:r>
              <a:rPr lang="es-MX" sz="1000" dirty="0"/>
              <a:t>|     +----------- Hora (0 - 23)</a:t>
            </a:r>
          </a:p>
          <a:p>
            <a:r>
              <a:rPr lang="es-MX" sz="1000" dirty="0"/>
              <a:t>+------------- Minuto (0 - 59)</a:t>
            </a:r>
          </a:p>
          <a:p>
            <a:endParaRPr lang="es-MX" sz="1000" dirty="0"/>
          </a:p>
          <a:p>
            <a:r>
              <a:rPr lang="es-MX" sz="1000" dirty="0"/>
              <a:t>Ejemplo de un archivo de </a:t>
            </a:r>
            <a:r>
              <a:rPr lang="es-MX" sz="1000" dirty="0" err="1"/>
              <a:t>crontab</a:t>
            </a:r>
            <a:endParaRPr lang="es-MX" sz="1000" dirty="0"/>
          </a:p>
          <a:p>
            <a:r>
              <a:rPr lang="es-MX" sz="1000" dirty="0"/>
              <a:t># /</a:t>
            </a:r>
            <a:r>
              <a:rPr lang="es-MX" sz="1000" dirty="0" err="1"/>
              <a:t>etc</a:t>
            </a:r>
            <a:r>
              <a:rPr lang="es-MX" sz="1000" dirty="0"/>
              <a:t>/</a:t>
            </a:r>
            <a:r>
              <a:rPr lang="es-MX" sz="1000" dirty="0" err="1"/>
              <a:t>crontab</a:t>
            </a:r>
            <a:r>
              <a:rPr lang="es-MX" sz="1000" dirty="0"/>
              <a:t>: </a:t>
            </a:r>
            <a:r>
              <a:rPr lang="es-MX" sz="1000" dirty="0" err="1"/>
              <a:t>system-wide</a:t>
            </a:r>
            <a:r>
              <a:rPr lang="es-MX" sz="1000" dirty="0"/>
              <a:t> </a:t>
            </a:r>
            <a:r>
              <a:rPr lang="es-MX" sz="1000" dirty="0" err="1"/>
              <a:t>crontab</a:t>
            </a:r>
            <a:endParaRPr lang="es-MX" sz="1000" dirty="0"/>
          </a:p>
          <a:p>
            <a:r>
              <a:rPr lang="es-MX" sz="1000" dirty="0"/>
              <a:t># </a:t>
            </a:r>
            <a:r>
              <a:rPr lang="es-MX" sz="1000" dirty="0" err="1"/>
              <a:t>Unlike</a:t>
            </a:r>
            <a:r>
              <a:rPr lang="es-MX" sz="1000" dirty="0"/>
              <a:t> </a:t>
            </a:r>
            <a:r>
              <a:rPr lang="es-MX" sz="1000" dirty="0" err="1"/>
              <a:t>any</a:t>
            </a:r>
            <a:r>
              <a:rPr lang="es-MX" sz="1000" dirty="0"/>
              <a:t> </a:t>
            </a:r>
            <a:r>
              <a:rPr lang="es-MX" sz="1000" dirty="0" err="1"/>
              <a:t>other</a:t>
            </a:r>
            <a:r>
              <a:rPr lang="es-MX" sz="1000" dirty="0"/>
              <a:t> </a:t>
            </a:r>
            <a:r>
              <a:rPr lang="es-MX" sz="1000" dirty="0" err="1"/>
              <a:t>crontab</a:t>
            </a:r>
            <a:r>
              <a:rPr lang="es-MX" sz="1000" dirty="0"/>
              <a:t> </a:t>
            </a:r>
            <a:r>
              <a:rPr lang="es-MX" sz="1000" dirty="0" err="1"/>
              <a:t>you</a:t>
            </a:r>
            <a:r>
              <a:rPr lang="es-MX" sz="1000" dirty="0"/>
              <a:t> </a:t>
            </a:r>
            <a:r>
              <a:rPr lang="es-MX" sz="1000" dirty="0" err="1"/>
              <a:t>don't</a:t>
            </a:r>
            <a:r>
              <a:rPr lang="es-MX" sz="1000" dirty="0"/>
              <a:t> </a:t>
            </a:r>
            <a:r>
              <a:rPr lang="es-MX" sz="1000" dirty="0" err="1"/>
              <a:t>have</a:t>
            </a:r>
            <a:r>
              <a:rPr lang="es-MX" sz="1000" dirty="0"/>
              <a:t> to run </a:t>
            </a:r>
            <a:r>
              <a:rPr lang="es-MX" sz="1000" dirty="0" err="1"/>
              <a:t>the</a:t>
            </a:r>
            <a:r>
              <a:rPr lang="es-MX" sz="1000" dirty="0"/>
              <a:t> `</a:t>
            </a:r>
            <a:r>
              <a:rPr lang="es-MX" sz="1000" dirty="0" err="1"/>
              <a:t>crontab</a:t>
            </a:r>
            <a:r>
              <a:rPr lang="es-MX" sz="1000" dirty="0"/>
              <a:t>'</a:t>
            </a:r>
          </a:p>
          <a:p>
            <a:r>
              <a:rPr lang="es-MX" sz="1000" dirty="0"/>
              <a:t># </a:t>
            </a:r>
            <a:r>
              <a:rPr lang="es-MX" sz="1000" dirty="0" err="1"/>
              <a:t>command</a:t>
            </a:r>
            <a:r>
              <a:rPr lang="es-MX" sz="1000" dirty="0"/>
              <a:t> to </a:t>
            </a:r>
            <a:r>
              <a:rPr lang="es-MX" sz="1000" dirty="0" err="1"/>
              <a:t>install</a:t>
            </a:r>
            <a:r>
              <a:rPr lang="es-MX" sz="1000" dirty="0"/>
              <a:t> </a:t>
            </a:r>
            <a:r>
              <a:rPr lang="es-MX" sz="1000" dirty="0" err="1"/>
              <a:t>the</a:t>
            </a:r>
            <a:r>
              <a:rPr lang="es-MX" sz="1000" dirty="0"/>
              <a:t> new </a:t>
            </a:r>
            <a:r>
              <a:rPr lang="es-MX" sz="1000" dirty="0" err="1"/>
              <a:t>version</a:t>
            </a:r>
            <a:r>
              <a:rPr lang="es-MX" sz="1000" dirty="0"/>
              <a:t> </a:t>
            </a:r>
            <a:r>
              <a:rPr lang="es-MX" sz="1000" dirty="0" err="1"/>
              <a:t>when</a:t>
            </a:r>
            <a:r>
              <a:rPr lang="es-MX" sz="1000" dirty="0"/>
              <a:t> </a:t>
            </a:r>
            <a:r>
              <a:rPr lang="es-MX" sz="1000" dirty="0" err="1"/>
              <a:t>you</a:t>
            </a:r>
            <a:r>
              <a:rPr lang="es-MX" sz="1000" dirty="0"/>
              <a:t> </a:t>
            </a:r>
            <a:r>
              <a:rPr lang="es-MX" sz="1000" dirty="0" err="1"/>
              <a:t>edit</a:t>
            </a:r>
            <a:r>
              <a:rPr lang="es-MX" sz="1000" dirty="0"/>
              <a:t> </a:t>
            </a:r>
            <a:r>
              <a:rPr lang="es-MX" sz="1000" dirty="0" err="1"/>
              <a:t>this</a:t>
            </a:r>
            <a:r>
              <a:rPr lang="es-MX" sz="1000" dirty="0"/>
              <a:t> file</a:t>
            </a:r>
          </a:p>
          <a:p>
            <a:r>
              <a:rPr lang="es-MX" sz="1000" dirty="0"/>
              <a:t># and files in /</a:t>
            </a:r>
            <a:r>
              <a:rPr lang="es-MX" sz="1000" dirty="0" err="1"/>
              <a:t>etc</a:t>
            </a:r>
            <a:r>
              <a:rPr lang="es-MX" sz="1000" dirty="0"/>
              <a:t>/</a:t>
            </a:r>
            <a:r>
              <a:rPr lang="es-MX" sz="1000" dirty="0" err="1"/>
              <a:t>cron.d</a:t>
            </a:r>
            <a:r>
              <a:rPr lang="es-MX" sz="1000" dirty="0"/>
              <a:t>. </a:t>
            </a:r>
            <a:r>
              <a:rPr lang="es-MX" sz="1000" dirty="0" err="1"/>
              <a:t>These</a:t>
            </a:r>
            <a:r>
              <a:rPr lang="es-MX" sz="1000" dirty="0"/>
              <a:t> files </a:t>
            </a:r>
            <a:r>
              <a:rPr lang="es-MX" sz="1000" dirty="0" err="1"/>
              <a:t>also</a:t>
            </a:r>
            <a:r>
              <a:rPr lang="es-MX" sz="1000" dirty="0"/>
              <a:t> </a:t>
            </a:r>
            <a:r>
              <a:rPr lang="es-MX" sz="1000" dirty="0" err="1"/>
              <a:t>have</a:t>
            </a:r>
            <a:r>
              <a:rPr lang="es-MX" sz="1000" dirty="0"/>
              <a:t> </a:t>
            </a:r>
            <a:r>
              <a:rPr lang="es-MX" sz="1000" dirty="0" err="1"/>
              <a:t>username</a:t>
            </a:r>
            <a:r>
              <a:rPr lang="es-MX" sz="1000" dirty="0"/>
              <a:t> </a:t>
            </a:r>
            <a:r>
              <a:rPr lang="es-MX" sz="1000" dirty="0" err="1"/>
              <a:t>fields</a:t>
            </a:r>
            <a:r>
              <a:rPr lang="es-MX" sz="1000" dirty="0"/>
              <a:t>,</a:t>
            </a:r>
          </a:p>
          <a:p>
            <a:r>
              <a:rPr lang="es-MX" sz="1000" dirty="0"/>
              <a:t># </a:t>
            </a:r>
            <a:r>
              <a:rPr lang="es-MX" sz="1000" dirty="0" err="1"/>
              <a:t>that</a:t>
            </a:r>
            <a:r>
              <a:rPr lang="es-MX" sz="1000" dirty="0"/>
              <a:t> </a:t>
            </a:r>
            <a:r>
              <a:rPr lang="es-MX" sz="1000" dirty="0" err="1"/>
              <a:t>none</a:t>
            </a:r>
            <a:r>
              <a:rPr lang="es-MX" sz="1000" dirty="0"/>
              <a:t> of </a:t>
            </a:r>
            <a:r>
              <a:rPr lang="es-MX" sz="1000" dirty="0" err="1"/>
              <a:t>the</a:t>
            </a:r>
            <a:r>
              <a:rPr lang="es-MX" sz="1000" dirty="0"/>
              <a:t> </a:t>
            </a:r>
            <a:r>
              <a:rPr lang="es-MX" sz="1000" dirty="0" err="1"/>
              <a:t>other</a:t>
            </a:r>
            <a:r>
              <a:rPr lang="es-MX" sz="1000" dirty="0"/>
              <a:t> </a:t>
            </a:r>
            <a:r>
              <a:rPr lang="es-MX" sz="1000" dirty="0" err="1"/>
              <a:t>crontabs</a:t>
            </a:r>
            <a:r>
              <a:rPr lang="es-MX" sz="1000" dirty="0"/>
              <a:t> do.</a:t>
            </a:r>
          </a:p>
          <a:p>
            <a:endParaRPr lang="es-MX" sz="1000" dirty="0"/>
          </a:p>
          <a:p>
            <a:r>
              <a:rPr lang="es-MX" sz="1000" dirty="0"/>
              <a:t>SHELL=/</a:t>
            </a:r>
            <a:r>
              <a:rPr lang="es-MX" sz="1000" dirty="0" err="1"/>
              <a:t>bin</a:t>
            </a:r>
            <a:r>
              <a:rPr lang="es-MX" sz="1000" dirty="0"/>
              <a:t>/</a:t>
            </a:r>
            <a:r>
              <a:rPr lang="es-MX" sz="1000" dirty="0" err="1"/>
              <a:t>sh</a:t>
            </a:r>
            <a:endParaRPr lang="es-MX" sz="1000" dirty="0"/>
          </a:p>
          <a:p>
            <a:r>
              <a:rPr lang="es-MX" sz="1000" dirty="0"/>
              <a:t>PATH=/</a:t>
            </a:r>
            <a:r>
              <a:rPr lang="es-MX" sz="1000" dirty="0" err="1"/>
              <a:t>usr</a:t>
            </a:r>
            <a:r>
              <a:rPr lang="es-MX" sz="1000" dirty="0"/>
              <a:t>/local/</a:t>
            </a:r>
            <a:r>
              <a:rPr lang="es-MX" sz="1000" dirty="0" err="1"/>
              <a:t>sbin</a:t>
            </a:r>
            <a:r>
              <a:rPr lang="es-MX" sz="1000" dirty="0"/>
              <a:t>:/</a:t>
            </a:r>
            <a:r>
              <a:rPr lang="es-MX" sz="1000" dirty="0" err="1"/>
              <a:t>usr</a:t>
            </a:r>
            <a:r>
              <a:rPr lang="es-MX" sz="1000" dirty="0"/>
              <a:t>/local/</a:t>
            </a:r>
            <a:r>
              <a:rPr lang="es-MX" sz="1000" dirty="0" err="1"/>
              <a:t>bin</a:t>
            </a:r>
            <a:r>
              <a:rPr lang="es-MX" sz="1000" dirty="0"/>
              <a:t>:/</a:t>
            </a:r>
            <a:r>
              <a:rPr lang="es-MX" sz="1000" dirty="0" err="1"/>
              <a:t>sbin</a:t>
            </a:r>
            <a:r>
              <a:rPr lang="es-MX" sz="1000" dirty="0"/>
              <a:t>:/</a:t>
            </a:r>
            <a:r>
              <a:rPr lang="es-MX" sz="1000" dirty="0" err="1"/>
              <a:t>bin</a:t>
            </a:r>
            <a:r>
              <a:rPr lang="es-MX" sz="1000" dirty="0"/>
              <a:t>:/</a:t>
            </a:r>
            <a:r>
              <a:rPr lang="es-MX" sz="1000" dirty="0" err="1"/>
              <a:t>usr</a:t>
            </a:r>
            <a:r>
              <a:rPr lang="es-MX" sz="1000" dirty="0"/>
              <a:t>/</a:t>
            </a:r>
            <a:r>
              <a:rPr lang="es-MX" sz="1000" dirty="0" err="1"/>
              <a:t>sbin</a:t>
            </a:r>
            <a:r>
              <a:rPr lang="es-MX" sz="1000" dirty="0"/>
              <a:t>:/</a:t>
            </a:r>
            <a:r>
              <a:rPr lang="es-MX" sz="1000" dirty="0" err="1"/>
              <a:t>usr</a:t>
            </a:r>
            <a:r>
              <a:rPr lang="es-MX" sz="1000" dirty="0"/>
              <a:t>/</a:t>
            </a:r>
            <a:r>
              <a:rPr lang="es-MX" sz="1000" dirty="0" err="1"/>
              <a:t>bin</a:t>
            </a:r>
            <a:endParaRPr lang="es-MX" sz="1000" dirty="0"/>
          </a:p>
          <a:p>
            <a:endParaRPr lang="es-MX" sz="1000" dirty="0"/>
          </a:p>
          <a:p>
            <a:r>
              <a:rPr lang="es-MX" sz="1000" dirty="0"/>
              <a:t># m h </a:t>
            </a:r>
            <a:r>
              <a:rPr lang="es-MX" sz="1000" dirty="0" err="1"/>
              <a:t>dom</a:t>
            </a:r>
            <a:r>
              <a:rPr lang="es-MX" sz="1000" dirty="0"/>
              <a:t> </a:t>
            </a:r>
            <a:r>
              <a:rPr lang="es-MX" sz="1000" dirty="0" err="1"/>
              <a:t>mon</a:t>
            </a:r>
            <a:r>
              <a:rPr lang="es-MX" sz="1000" dirty="0"/>
              <a:t> </a:t>
            </a:r>
            <a:r>
              <a:rPr lang="es-MX" sz="1000" dirty="0" err="1"/>
              <a:t>dow</a:t>
            </a:r>
            <a:r>
              <a:rPr lang="es-MX" sz="1000" dirty="0"/>
              <a:t> </a:t>
            </a:r>
            <a:r>
              <a:rPr lang="es-MX" sz="1000" dirty="0" err="1"/>
              <a:t>user</a:t>
            </a:r>
            <a:r>
              <a:rPr lang="es-MX" sz="1000" dirty="0"/>
              <a:t>  </a:t>
            </a:r>
            <a:r>
              <a:rPr lang="es-MX" sz="1000" dirty="0" err="1"/>
              <a:t>command</a:t>
            </a:r>
            <a:endParaRPr lang="es-MX" sz="1000" dirty="0"/>
          </a:p>
          <a:p>
            <a:r>
              <a:rPr lang="es-MX" sz="1000" dirty="0"/>
              <a:t>17 *    * * *   </a:t>
            </a:r>
            <a:r>
              <a:rPr lang="es-MX" sz="1000" dirty="0" err="1"/>
              <a:t>root</a:t>
            </a:r>
            <a:r>
              <a:rPr lang="es-MX" sz="1000" dirty="0"/>
              <a:t>    cd / &amp;&amp; run-</a:t>
            </a:r>
            <a:r>
              <a:rPr lang="es-MX" sz="1000" dirty="0" err="1"/>
              <a:t>parts</a:t>
            </a:r>
            <a:r>
              <a:rPr lang="es-MX" sz="1000" dirty="0"/>
              <a:t> --</a:t>
            </a:r>
            <a:r>
              <a:rPr lang="es-MX" sz="1000" dirty="0" err="1"/>
              <a:t>report</a:t>
            </a:r>
            <a:r>
              <a:rPr lang="es-MX" sz="1000" dirty="0"/>
              <a:t> /</a:t>
            </a:r>
            <a:r>
              <a:rPr lang="es-MX" sz="1000" dirty="0" err="1"/>
              <a:t>etc</a:t>
            </a:r>
            <a:r>
              <a:rPr lang="es-MX" sz="1000" dirty="0"/>
              <a:t>/</a:t>
            </a:r>
            <a:r>
              <a:rPr lang="es-MX" sz="1000" dirty="0" err="1"/>
              <a:t>cron.hourly</a:t>
            </a:r>
            <a:endParaRPr lang="es-MX" sz="1000" dirty="0"/>
          </a:p>
          <a:p>
            <a:r>
              <a:rPr lang="es-MX" sz="1000" dirty="0"/>
              <a:t>25 6    * * *   </a:t>
            </a:r>
            <a:r>
              <a:rPr lang="es-MX" sz="1000" dirty="0" err="1"/>
              <a:t>root</a:t>
            </a:r>
            <a:r>
              <a:rPr lang="es-MX" sz="1000" dirty="0"/>
              <a:t>    test -x /</a:t>
            </a:r>
            <a:r>
              <a:rPr lang="es-MX" sz="1000" dirty="0" err="1"/>
              <a:t>usr</a:t>
            </a:r>
            <a:r>
              <a:rPr lang="es-MX" sz="1000" dirty="0"/>
              <a:t>/</a:t>
            </a:r>
            <a:r>
              <a:rPr lang="es-MX" sz="1000" dirty="0" err="1"/>
              <a:t>sbin</a:t>
            </a:r>
            <a:r>
              <a:rPr lang="es-MX" sz="1000" dirty="0"/>
              <a:t>/</a:t>
            </a:r>
            <a:r>
              <a:rPr lang="es-MX" sz="1000" dirty="0" err="1"/>
              <a:t>anacron</a:t>
            </a:r>
            <a:r>
              <a:rPr lang="es-MX" sz="1000" dirty="0"/>
              <a:t> || ( cd / &amp;&amp; run-</a:t>
            </a:r>
            <a:r>
              <a:rPr lang="es-MX" sz="1000" dirty="0" err="1"/>
              <a:t>parts</a:t>
            </a:r>
            <a:r>
              <a:rPr lang="es-MX" sz="1000" dirty="0"/>
              <a:t> --</a:t>
            </a:r>
            <a:r>
              <a:rPr lang="es-MX" sz="1000" dirty="0" err="1"/>
              <a:t>report</a:t>
            </a:r>
            <a:r>
              <a:rPr lang="es-MX" sz="1000" dirty="0"/>
              <a:t> /</a:t>
            </a:r>
            <a:r>
              <a:rPr lang="es-MX" sz="1000" dirty="0" err="1"/>
              <a:t>etc</a:t>
            </a:r>
            <a:r>
              <a:rPr lang="es-MX" sz="1000" dirty="0"/>
              <a:t>/</a:t>
            </a:r>
            <a:r>
              <a:rPr lang="es-MX" sz="1000" dirty="0" err="1"/>
              <a:t>cron.daily</a:t>
            </a:r>
            <a:r>
              <a:rPr lang="es-MX" sz="1000" dirty="0"/>
              <a:t> )</a:t>
            </a:r>
          </a:p>
          <a:p>
            <a:r>
              <a:rPr lang="es-MX" sz="1000" dirty="0"/>
              <a:t>47 6    * * 7   </a:t>
            </a:r>
            <a:r>
              <a:rPr lang="es-MX" sz="1000" dirty="0" err="1"/>
              <a:t>root</a:t>
            </a:r>
            <a:r>
              <a:rPr lang="es-MX" sz="1000" dirty="0"/>
              <a:t>    test -x /</a:t>
            </a:r>
            <a:r>
              <a:rPr lang="es-MX" sz="1000" dirty="0" err="1"/>
              <a:t>usr</a:t>
            </a:r>
            <a:r>
              <a:rPr lang="es-MX" sz="1000" dirty="0"/>
              <a:t>/</a:t>
            </a:r>
            <a:r>
              <a:rPr lang="es-MX" sz="1000" dirty="0" err="1"/>
              <a:t>sbin</a:t>
            </a:r>
            <a:r>
              <a:rPr lang="es-MX" sz="1000" dirty="0"/>
              <a:t>/</a:t>
            </a:r>
            <a:r>
              <a:rPr lang="es-MX" sz="1000" dirty="0" err="1"/>
              <a:t>anacron</a:t>
            </a:r>
            <a:r>
              <a:rPr lang="es-MX" sz="1000" dirty="0"/>
              <a:t> || ( cd / &amp;&amp; run-</a:t>
            </a:r>
            <a:r>
              <a:rPr lang="es-MX" sz="1000" dirty="0" err="1"/>
              <a:t>parts</a:t>
            </a:r>
            <a:r>
              <a:rPr lang="es-MX" sz="1000" dirty="0"/>
              <a:t> --</a:t>
            </a:r>
            <a:r>
              <a:rPr lang="es-MX" sz="1000" dirty="0" err="1"/>
              <a:t>report</a:t>
            </a:r>
            <a:r>
              <a:rPr lang="es-MX" sz="1000" dirty="0"/>
              <a:t> /</a:t>
            </a:r>
            <a:r>
              <a:rPr lang="es-MX" sz="1000" dirty="0" err="1"/>
              <a:t>etc</a:t>
            </a:r>
            <a:r>
              <a:rPr lang="es-MX" sz="1000" dirty="0"/>
              <a:t>/</a:t>
            </a:r>
            <a:r>
              <a:rPr lang="es-MX" sz="1000" dirty="0" err="1"/>
              <a:t>cron.weekly</a:t>
            </a:r>
            <a:r>
              <a:rPr lang="es-MX" sz="1000" dirty="0"/>
              <a:t> )</a:t>
            </a:r>
          </a:p>
          <a:p>
            <a:r>
              <a:rPr lang="es-MX" sz="1000" dirty="0"/>
              <a:t>52 6    1 * *   </a:t>
            </a:r>
            <a:r>
              <a:rPr lang="es-MX" sz="1000" dirty="0" err="1"/>
              <a:t>root</a:t>
            </a:r>
            <a:r>
              <a:rPr lang="es-MX" sz="1000" dirty="0"/>
              <a:t>    test -x /</a:t>
            </a:r>
            <a:r>
              <a:rPr lang="es-MX" sz="1000" dirty="0" err="1"/>
              <a:t>usr</a:t>
            </a:r>
            <a:r>
              <a:rPr lang="es-MX" sz="1000" dirty="0"/>
              <a:t>/</a:t>
            </a:r>
            <a:r>
              <a:rPr lang="es-MX" sz="1000" dirty="0" err="1"/>
              <a:t>sbin</a:t>
            </a:r>
            <a:r>
              <a:rPr lang="es-MX" sz="1000" dirty="0"/>
              <a:t>/</a:t>
            </a:r>
            <a:r>
              <a:rPr lang="es-MX" sz="1000" dirty="0" err="1"/>
              <a:t>anacron</a:t>
            </a:r>
            <a:r>
              <a:rPr lang="es-MX" sz="1000" dirty="0"/>
              <a:t> || ( cd / &amp;&amp; run-</a:t>
            </a:r>
            <a:r>
              <a:rPr lang="es-MX" sz="1000" dirty="0" err="1"/>
              <a:t>parts</a:t>
            </a:r>
            <a:r>
              <a:rPr lang="es-MX" sz="1000" dirty="0"/>
              <a:t> --</a:t>
            </a:r>
            <a:r>
              <a:rPr lang="es-MX" sz="1000" dirty="0" err="1"/>
              <a:t>report</a:t>
            </a:r>
            <a:r>
              <a:rPr lang="es-MX" sz="1000" dirty="0"/>
              <a:t> /</a:t>
            </a:r>
            <a:r>
              <a:rPr lang="es-MX" sz="1000" dirty="0" err="1"/>
              <a:t>etc</a:t>
            </a:r>
            <a:r>
              <a:rPr lang="es-MX" sz="1000" dirty="0"/>
              <a:t>/</a:t>
            </a:r>
            <a:r>
              <a:rPr lang="es-MX" sz="1000" dirty="0" err="1"/>
              <a:t>cron.monthly</a:t>
            </a:r>
            <a:r>
              <a:rPr lang="es-MX" sz="1000" dirty="0"/>
              <a:t> )</a:t>
            </a:r>
          </a:p>
          <a:p>
            <a:r>
              <a:rPr lang="es-MX" sz="1000" dirty="0"/>
              <a:t>#</a:t>
            </a:r>
          </a:p>
          <a:p>
            <a:endParaRPr lang="es-MX" sz="1000" dirty="0"/>
          </a:p>
        </p:txBody>
      </p:sp>
      <p:sp>
        <p:nvSpPr>
          <p:cNvPr id="3" name="Título 1">
            <a:extLst>
              <a:ext uri="{FF2B5EF4-FFF2-40B4-BE49-F238E27FC236}">
                <a16:creationId xmlns:a16="http://schemas.microsoft.com/office/drawing/2014/main" id="{B2570DC2-48DB-A661-3D22-2754F2F195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</p:spPr>
        <p:txBody>
          <a:bodyPr/>
          <a:lstStyle/>
          <a:p>
            <a:r>
              <a:rPr lang="es-MX" b="1" dirty="0" err="1"/>
              <a:t>CronTab</a:t>
            </a:r>
            <a:endParaRPr lang="es-ES" sz="3600" dirty="0"/>
          </a:p>
        </p:txBody>
      </p:sp>
    </p:spTree>
    <p:extLst>
      <p:ext uri="{BB962C8B-B14F-4D97-AF65-F5344CB8AC3E}">
        <p14:creationId xmlns:p14="http://schemas.microsoft.com/office/powerpoint/2010/main" val="28106695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AE09BDE-58F1-4CC4-ECFE-AB4FB7546E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1" dirty="0"/>
              <a:t>Linux</a:t>
            </a:r>
            <a:endParaRPr lang="es-MX" b="1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F541B69-581F-361C-93E6-0AB516656E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>
                <a:hlinkClick r:id="rId2"/>
              </a:rPr>
              <a:t>https://www.linux.org/</a:t>
            </a:r>
            <a:endParaRPr lang="es-ES" dirty="0"/>
          </a:p>
          <a:p>
            <a:r>
              <a:rPr lang="es-ES" dirty="0"/>
              <a:t>GNU</a:t>
            </a:r>
          </a:p>
          <a:p>
            <a:r>
              <a:rPr lang="es-ES" dirty="0"/>
              <a:t>Open </a:t>
            </a:r>
            <a:r>
              <a:rPr lang="es-ES" dirty="0" err="1"/>
              <a:t>Source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6985210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1" dirty="0" err="1"/>
              <a:t>Debian</a:t>
            </a:r>
            <a:endParaRPr lang="es-ES" b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>
                <a:hlinkClick r:id="rId2"/>
              </a:rPr>
              <a:t>https://www.debian.org/</a:t>
            </a:r>
            <a:endParaRPr lang="es-ES" dirty="0"/>
          </a:p>
          <a:p>
            <a:r>
              <a:rPr lang="es-ES" dirty="0"/>
              <a:t>GNU</a:t>
            </a:r>
          </a:p>
          <a:p>
            <a:r>
              <a:rPr lang="es-ES" dirty="0"/>
              <a:t>Open </a:t>
            </a:r>
            <a:r>
              <a:rPr lang="es-ES" dirty="0" err="1"/>
              <a:t>Source</a:t>
            </a:r>
            <a:endParaRPr lang="es-ES" dirty="0"/>
          </a:p>
          <a:p>
            <a:r>
              <a:rPr lang="es-ES" dirty="0"/>
              <a:t>hola</a:t>
            </a:r>
          </a:p>
        </p:txBody>
      </p:sp>
    </p:spTree>
    <p:extLst>
      <p:ext uri="{BB962C8B-B14F-4D97-AF65-F5344CB8AC3E}">
        <p14:creationId xmlns:p14="http://schemas.microsoft.com/office/powerpoint/2010/main" val="9287812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1" dirty="0"/>
              <a:t>Internet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" dirty="0"/>
              <a:t>Red</a:t>
            </a:r>
          </a:p>
          <a:p>
            <a:r>
              <a:rPr lang="es-ES" dirty="0"/>
              <a:t>PC / Servidor / Dispositivos</a:t>
            </a:r>
          </a:p>
          <a:p>
            <a:r>
              <a:rPr lang="es-MX" dirty="0" err="1"/>
              <a:t>Hub</a:t>
            </a:r>
            <a:endParaRPr lang="es-ES" dirty="0"/>
          </a:p>
          <a:p>
            <a:r>
              <a:rPr lang="es-ES" dirty="0" err="1"/>
              <a:t>Switch</a:t>
            </a:r>
            <a:endParaRPr lang="es-ES" dirty="0"/>
          </a:p>
          <a:p>
            <a:r>
              <a:rPr lang="es-MX" dirty="0" err="1"/>
              <a:t>Switch</a:t>
            </a:r>
            <a:r>
              <a:rPr lang="es-MX" dirty="0"/>
              <a:t> Administrables</a:t>
            </a:r>
            <a:endParaRPr lang="es-ES" dirty="0"/>
          </a:p>
          <a:p>
            <a:r>
              <a:rPr lang="es-ES" dirty="0" err="1"/>
              <a:t>Router</a:t>
            </a:r>
            <a:endParaRPr lang="es-ES" dirty="0"/>
          </a:p>
          <a:p>
            <a:pPr lvl="1"/>
            <a:r>
              <a:rPr lang="es-ES" dirty="0"/>
              <a:t>IP publica WAN</a:t>
            </a:r>
          </a:p>
          <a:p>
            <a:pPr lvl="1"/>
            <a:r>
              <a:rPr lang="es-ES" dirty="0"/>
              <a:t>IP LAN</a:t>
            </a:r>
          </a:p>
          <a:p>
            <a:pPr lvl="1"/>
            <a:r>
              <a:rPr lang="es-ES" dirty="0"/>
              <a:t>DHCP</a:t>
            </a:r>
          </a:p>
          <a:p>
            <a:pPr lvl="1"/>
            <a:r>
              <a:rPr lang="es-ES" dirty="0"/>
              <a:t>DNS (</a:t>
            </a:r>
            <a:r>
              <a:rPr lang="es-ES" dirty="0">
                <a:sym typeface="Wingdings" panose="05000000000000000000" pitchFamily="2" charset="2"/>
              </a:rPr>
              <a:t></a:t>
            </a:r>
            <a:r>
              <a:rPr lang="es-ES" dirty="0"/>
              <a:t>)</a:t>
            </a:r>
          </a:p>
          <a:p>
            <a:pPr lvl="1"/>
            <a:r>
              <a:rPr lang="es-ES" dirty="0"/>
              <a:t>NAT</a:t>
            </a:r>
          </a:p>
          <a:p>
            <a:pPr lvl="1"/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2514947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1" dirty="0"/>
              <a:t>Puertos mas usados en Internet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930868" y="1335431"/>
            <a:ext cx="7601712" cy="520760"/>
          </a:xfrm>
        </p:spPr>
        <p:txBody>
          <a:bodyPr>
            <a:normAutofit/>
          </a:bodyPr>
          <a:lstStyle/>
          <a:p>
            <a:r>
              <a:rPr lang="es-ES" dirty="0">
                <a:solidFill>
                  <a:srgbClr val="FF0000"/>
                </a:solidFill>
              </a:rPr>
              <a:t>7</a:t>
            </a:r>
            <a:r>
              <a:rPr lang="es-ES" dirty="0"/>
              <a:t>,   </a:t>
            </a:r>
            <a:r>
              <a:rPr lang="es-ES" dirty="0">
                <a:solidFill>
                  <a:srgbClr val="FF0000"/>
                </a:solidFill>
              </a:rPr>
              <a:t>19</a:t>
            </a:r>
            <a:r>
              <a:rPr lang="es-ES" dirty="0"/>
              <a:t>,   </a:t>
            </a:r>
            <a:r>
              <a:rPr lang="es-ES" dirty="0">
                <a:solidFill>
                  <a:srgbClr val="FF0000"/>
                </a:solidFill>
              </a:rPr>
              <a:t>20</a:t>
            </a:r>
            <a:r>
              <a:rPr lang="es-ES" dirty="0"/>
              <a:t>,   </a:t>
            </a:r>
            <a:r>
              <a:rPr lang="es-ES" dirty="0">
                <a:solidFill>
                  <a:srgbClr val="FF0000"/>
                </a:solidFill>
              </a:rPr>
              <a:t>21</a:t>
            </a:r>
            <a:r>
              <a:rPr lang="es-ES" dirty="0"/>
              <a:t>,   </a:t>
            </a:r>
            <a:r>
              <a:rPr lang="es-ES" dirty="0">
                <a:solidFill>
                  <a:srgbClr val="FF0000"/>
                </a:solidFill>
              </a:rPr>
              <a:t>22</a:t>
            </a:r>
            <a:r>
              <a:rPr lang="es-ES" dirty="0"/>
              <a:t>,   25,   </a:t>
            </a:r>
            <a:r>
              <a:rPr lang="es-ES" dirty="0">
                <a:solidFill>
                  <a:srgbClr val="FF0000"/>
                </a:solidFill>
              </a:rPr>
              <a:t>53</a:t>
            </a:r>
            <a:r>
              <a:rPr lang="es-ES" dirty="0"/>
              <a:t>,   </a:t>
            </a:r>
            <a:r>
              <a:rPr lang="es-ES" dirty="0">
                <a:solidFill>
                  <a:srgbClr val="FF0000"/>
                </a:solidFill>
              </a:rPr>
              <a:t>67</a:t>
            </a:r>
            <a:r>
              <a:rPr lang="es-ES" dirty="0"/>
              <a:t>,   </a:t>
            </a:r>
            <a:r>
              <a:rPr lang="es-ES" dirty="0">
                <a:solidFill>
                  <a:srgbClr val="FF0000"/>
                </a:solidFill>
              </a:rPr>
              <a:t>68</a:t>
            </a:r>
            <a:r>
              <a:rPr lang="es-ES" dirty="0"/>
              <a:t>,   </a:t>
            </a:r>
            <a:r>
              <a:rPr lang="es-ES" dirty="0">
                <a:solidFill>
                  <a:srgbClr val="FF0000"/>
                </a:solidFill>
              </a:rPr>
              <a:t>80</a:t>
            </a:r>
            <a:r>
              <a:rPr lang="es-ES" dirty="0"/>
              <a:t>,   443,   </a:t>
            </a:r>
            <a:r>
              <a:rPr lang="es-ES" dirty="0">
                <a:solidFill>
                  <a:srgbClr val="FF0000"/>
                </a:solidFill>
              </a:rPr>
              <a:t>3306</a:t>
            </a:r>
            <a:r>
              <a:rPr lang="es-ES" dirty="0"/>
              <a:t>,   8080,   5938.</a:t>
            </a:r>
          </a:p>
        </p:txBody>
      </p:sp>
      <p:sp>
        <p:nvSpPr>
          <p:cNvPr id="4" name="CuadroTexto 3"/>
          <p:cNvSpPr txBox="1"/>
          <p:nvPr/>
        </p:nvSpPr>
        <p:spPr>
          <a:xfrm>
            <a:off x="8135695" y="1831051"/>
            <a:ext cx="45557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000" dirty="0"/>
              <a:t>HTTP</a:t>
            </a:r>
          </a:p>
        </p:txBody>
      </p:sp>
      <p:sp>
        <p:nvSpPr>
          <p:cNvPr id="5" name="CuadroTexto 4"/>
          <p:cNvSpPr txBox="1"/>
          <p:nvPr/>
        </p:nvSpPr>
        <p:spPr>
          <a:xfrm>
            <a:off x="8682777" y="1824237"/>
            <a:ext cx="51809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000" dirty="0"/>
              <a:t>HPPTS</a:t>
            </a:r>
          </a:p>
        </p:txBody>
      </p:sp>
      <p:sp>
        <p:nvSpPr>
          <p:cNvPr id="6" name="CuadroTexto 5"/>
          <p:cNvSpPr txBox="1"/>
          <p:nvPr/>
        </p:nvSpPr>
        <p:spPr>
          <a:xfrm>
            <a:off x="5826870" y="1812198"/>
            <a:ext cx="38343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000" dirty="0"/>
              <a:t>SSH</a:t>
            </a:r>
          </a:p>
        </p:txBody>
      </p:sp>
      <p:sp>
        <p:nvSpPr>
          <p:cNvPr id="7" name="CuadroTexto 6"/>
          <p:cNvSpPr txBox="1"/>
          <p:nvPr/>
        </p:nvSpPr>
        <p:spPr>
          <a:xfrm>
            <a:off x="5174108" y="2066351"/>
            <a:ext cx="79861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000" dirty="0"/>
              <a:t>FTP-Control</a:t>
            </a:r>
          </a:p>
        </p:txBody>
      </p:sp>
      <p:sp>
        <p:nvSpPr>
          <p:cNvPr id="8" name="CuadroTexto 7"/>
          <p:cNvSpPr txBox="1"/>
          <p:nvPr/>
        </p:nvSpPr>
        <p:spPr>
          <a:xfrm>
            <a:off x="7502018" y="2066351"/>
            <a:ext cx="81785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000" dirty="0"/>
              <a:t>DHCP-</a:t>
            </a:r>
            <a:r>
              <a:rPr lang="es-ES" sz="1000" dirty="0" err="1"/>
              <a:t>Client</a:t>
            </a:r>
            <a:endParaRPr lang="es-ES" sz="1000" dirty="0"/>
          </a:p>
        </p:txBody>
      </p:sp>
      <p:sp>
        <p:nvSpPr>
          <p:cNvPr id="9" name="CuadroTexto 8"/>
          <p:cNvSpPr txBox="1"/>
          <p:nvPr/>
        </p:nvSpPr>
        <p:spPr>
          <a:xfrm>
            <a:off x="7106731" y="1821259"/>
            <a:ext cx="851515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000" dirty="0"/>
              <a:t>DHCP-Server</a:t>
            </a:r>
          </a:p>
        </p:txBody>
      </p:sp>
      <p:sp>
        <p:nvSpPr>
          <p:cNvPr id="10" name="CuadroTexto 9"/>
          <p:cNvSpPr txBox="1"/>
          <p:nvPr/>
        </p:nvSpPr>
        <p:spPr>
          <a:xfrm>
            <a:off x="9269200" y="1823271"/>
            <a:ext cx="55175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000" dirty="0" err="1"/>
              <a:t>MySQL</a:t>
            </a:r>
            <a:endParaRPr lang="es-ES" sz="1000" dirty="0"/>
          </a:p>
        </p:txBody>
      </p:sp>
      <p:sp>
        <p:nvSpPr>
          <p:cNvPr id="11" name="CuadroTexto 10"/>
          <p:cNvSpPr txBox="1"/>
          <p:nvPr/>
        </p:nvSpPr>
        <p:spPr>
          <a:xfrm>
            <a:off x="5712809" y="2294848"/>
            <a:ext cx="62068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000" dirty="0"/>
              <a:t>FTP/SSH</a:t>
            </a:r>
          </a:p>
        </p:txBody>
      </p:sp>
      <p:sp>
        <p:nvSpPr>
          <p:cNvPr id="12" name="CuadroTexto 11"/>
          <p:cNvSpPr txBox="1"/>
          <p:nvPr/>
        </p:nvSpPr>
        <p:spPr>
          <a:xfrm>
            <a:off x="10056155" y="1820130"/>
            <a:ext cx="47641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000" dirty="0"/>
              <a:t>Proxy</a:t>
            </a:r>
          </a:p>
        </p:txBody>
      </p:sp>
      <p:sp>
        <p:nvSpPr>
          <p:cNvPr id="13" name="CuadroTexto 12"/>
          <p:cNvSpPr txBox="1"/>
          <p:nvPr/>
        </p:nvSpPr>
        <p:spPr>
          <a:xfrm>
            <a:off x="6286905" y="1831051"/>
            <a:ext cx="48122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000" dirty="0"/>
              <a:t>SMTP</a:t>
            </a:r>
          </a:p>
        </p:txBody>
      </p:sp>
      <p:sp>
        <p:nvSpPr>
          <p:cNvPr id="14" name="CuadroTexto 13"/>
          <p:cNvSpPr txBox="1"/>
          <p:nvPr/>
        </p:nvSpPr>
        <p:spPr>
          <a:xfrm>
            <a:off x="6779308" y="1820130"/>
            <a:ext cx="40588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000" dirty="0"/>
              <a:t>DNS</a:t>
            </a:r>
          </a:p>
        </p:txBody>
      </p:sp>
      <p:sp>
        <p:nvSpPr>
          <p:cNvPr id="15" name="CuadroTexto 14"/>
          <p:cNvSpPr txBox="1"/>
          <p:nvPr/>
        </p:nvSpPr>
        <p:spPr>
          <a:xfrm>
            <a:off x="4793416" y="1814844"/>
            <a:ext cx="65434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000" dirty="0"/>
              <a:t>FTP-Data</a:t>
            </a:r>
          </a:p>
        </p:txBody>
      </p:sp>
      <p:sp>
        <p:nvSpPr>
          <p:cNvPr id="17" name="CuadroTexto 16"/>
          <p:cNvSpPr txBox="1"/>
          <p:nvPr/>
        </p:nvSpPr>
        <p:spPr>
          <a:xfrm>
            <a:off x="10629163" y="1820130"/>
            <a:ext cx="86914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000" dirty="0" err="1"/>
              <a:t>Team</a:t>
            </a:r>
            <a:r>
              <a:rPr lang="es-ES" sz="1000" dirty="0"/>
              <a:t> </a:t>
            </a:r>
            <a:r>
              <a:rPr lang="es-ES" sz="1000" dirty="0" err="1"/>
              <a:t>Viewer</a:t>
            </a:r>
            <a:endParaRPr lang="es-ES" sz="1000" dirty="0"/>
          </a:p>
        </p:txBody>
      </p:sp>
      <p:sp>
        <p:nvSpPr>
          <p:cNvPr id="18" name="CuadroTexto 17"/>
          <p:cNvSpPr txBox="1"/>
          <p:nvPr/>
        </p:nvSpPr>
        <p:spPr>
          <a:xfrm>
            <a:off x="4275381" y="2061262"/>
            <a:ext cx="70243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000" dirty="0"/>
              <a:t>CHARGEN</a:t>
            </a:r>
          </a:p>
        </p:txBody>
      </p:sp>
      <p:sp>
        <p:nvSpPr>
          <p:cNvPr id="19" name="CuadroTexto 18"/>
          <p:cNvSpPr txBox="1"/>
          <p:nvPr/>
        </p:nvSpPr>
        <p:spPr>
          <a:xfrm>
            <a:off x="4017215" y="1815041"/>
            <a:ext cx="48122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000" dirty="0"/>
              <a:t>ECHO</a:t>
            </a:r>
          </a:p>
        </p:txBody>
      </p:sp>
    </p:spTree>
    <p:extLst>
      <p:ext uri="{BB962C8B-B14F-4D97-AF65-F5344CB8AC3E}">
        <p14:creationId xmlns:p14="http://schemas.microsoft.com/office/powerpoint/2010/main" val="25679567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1" dirty="0"/>
              <a:t>NAT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/>
              <a:t>NAT – Network </a:t>
            </a:r>
            <a:r>
              <a:rPr lang="es-ES" dirty="0" err="1"/>
              <a:t>Address</a:t>
            </a:r>
            <a:r>
              <a:rPr lang="es-ES" dirty="0"/>
              <a:t> </a:t>
            </a:r>
            <a:r>
              <a:rPr lang="es-ES" dirty="0" err="1"/>
              <a:t>Translation</a:t>
            </a:r>
            <a:endParaRPr lang="es-ES" dirty="0"/>
          </a:p>
          <a:p>
            <a:pPr lvl="1"/>
            <a:r>
              <a:rPr lang="es-ES" dirty="0" err="1"/>
              <a:t>Masquerade</a:t>
            </a:r>
            <a:r>
              <a:rPr lang="es-ES" dirty="0"/>
              <a:t> – enmascara el contenido que pasa por una tarjeta de red para una red </a:t>
            </a:r>
            <a:r>
              <a:rPr lang="es-ES" dirty="0" err="1"/>
              <a:t>refinida</a:t>
            </a:r>
            <a:endParaRPr lang="es-ES" dirty="0">
              <a:hlinkClick r:id="rId2"/>
            </a:endParaRPr>
          </a:p>
          <a:p>
            <a:pPr lvl="1"/>
            <a:r>
              <a:rPr lang="es-ES" dirty="0">
                <a:hlinkClick r:id="rId2"/>
              </a:rPr>
              <a:t>www.google.com</a:t>
            </a:r>
            <a:r>
              <a:rPr lang="es-ES" dirty="0"/>
              <a:t> -&gt; 8.8.8.8</a:t>
            </a:r>
          </a:p>
          <a:p>
            <a:pPr lvl="1"/>
            <a:r>
              <a:rPr lang="es-ES" dirty="0"/>
              <a:t>dsantana.uas.edu.mx -&gt; 148.227.227.7</a:t>
            </a:r>
          </a:p>
          <a:p>
            <a:pPr lvl="1"/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1715680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Instalación de </a:t>
            </a:r>
            <a:r>
              <a:rPr lang="es-ES" dirty="0" err="1"/>
              <a:t>Debian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" dirty="0"/>
              <a:t>Configuración  de la maquia virtual con 2 adaptadores de red, 1 haciendo bridge con el Ethernet y el segundo configurado en </a:t>
            </a:r>
            <a:r>
              <a:rPr lang="es-ES" dirty="0" err="1"/>
              <a:t>inet</a:t>
            </a:r>
            <a:r>
              <a:rPr lang="es-ES" dirty="0"/>
              <a:t>.</a:t>
            </a:r>
          </a:p>
          <a:p>
            <a:r>
              <a:rPr lang="es-ES" dirty="0"/>
              <a:t>Usuarios: </a:t>
            </a:r>
            <a:r>
              <a:rPr lang="es-ES" dirty="0" err="1"/>
              <a:t>root</a:t>
            </a:r>
            <a:r>
              <a:rPr lang="es-ES" dirty="0"/>
              <a:t> con </a:t>
            </a:r>
            <a:r>
              <a:rPr lang="es-ES" dirty="0" err="1"/>
              <a:t>password</a:t>
            </a:r>
            <a:r>
              <a:rPr lang="es-ES" dirty="0"/>
              <a:t> </a:t>
            </a:r>
            <a:r>
              <a:rPr lang="es-ES" dirty="0" err="1"/>
              <a:t>debian</a:t>
            </a:r>
            <a:r>
              <a:rPr lang="es-ES" dirty="0"/>
              <a:t>, </a:t>
            </a:r>
            <a:r>
              <a:rPr lang="es-ES" dirty="0" err="1"/>
              <a:t>debian</a:t>
            </a:r>
            <a:r>
              <a:rPr lang="es-ES" dirty="0"/>
              <a:t> con </a:t>
            </a:r>
            <a:r>
              <a:rPr lang="es-ES" dirty="0" err="1"/>
              <a:t>password</a:t>
            </a:r>
            <a:r>
              <a:rPr lang="es-ES" dirty="0"/>
              <a:t> </a:t>
            </a:r>
            <a:r>
              <a:rPr lang="es-ES" dirty="0" err="1"/>
              <a:t>debian</a:t>
            </a:r>
            <a:r>
              <a:rPr lang="es-ES" dirty="0"/>
              <a:t>.</a:t>
            </a:r>
          </a:p>
          <a:p>
            <a:r>
              <a:rPr lang="es-ES" dirty="0"/>
              <a:t>En los paquetes de instalación solo seleccionar </a:t>
            </a:r>
            <a:br>
              <a:rPr lang="es-ES" dirty="0"/>
            </a:br>
            <a:r>
              <a:rPr lang="es-ES" dirty="0"/>
              <a:t>	Servidor web</a:t>
            </a:r>
            <a:br>
              <a:rPr lang="es-ES" dirty="0"/>
            </a:br>
            <a:r>
              <a:rPr lang="es-ES" dirty="0"/>
              <a:t>	Servidor SSH</a:t>
            </a:r>
            <a:br>
              <a:rPr lang="es-ES" dirty="0"/>
            </a:br>
            <a:r>
              <a:rPr lang="es-ES" dirty="0"/>
              <a:t>	Herramientas del sistema</a:t>
            </a:r>
            <a:br>
              <a:rPr lang="es-ES" dirty="0"/>
            </a:br>
            <a:r>
              <a:rPr lang="es-ES" b="1" dirty="0"/>
              <a:t>Nota: </a:t>
            </a:r>
            <a:r>
              <a:rPr lang="es-ES" dirty="0"/>
              <a:t>no seleccionar entorno grafico, por que consume mas recursos.</a:t>
            </a:r>
          </a:p>
          <a:p>
            <a:r>
              <a:rPr lang="es-ES" dirty="0"/>
              <a:t>Utilizar replica de red.</a:t>
            </a:r>
            <a:br>
              <a:rPr lang="es-ES" dirty="0"/>
            </a:br>
            <a:r>
              <a:rPr lang="es-ES" dirty="0"/>
              <a:t>	Seleccionar como servidor de replicas Francia.</a:t>
            </a:r>
          </a:p>
        </p:txBody>
      </p:sp>
    </p:spTree>
    <p:extLst>
      <p:ext uri="{BB962C8B-B14F-4D97-AF65-F5344CB8AC3E}">
        <p14:creationId xmlns:p14="http://schemas.microsoft.com/office/powerpoint/2010/main" val="38733293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1" dirty="0"/>
              <a:t>Instalación de Debian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s-ES" sz="1200" dirty="0"/>
              <a:t>Comando para saber la dirección </a:t>
            </a:r>
            <a:r>
              <a:rPr lang="es-ES" sz="1200" dirty="0" err="1"/>
              <a:t>ip</a:t>
            </a:r>
            <a:r>
              <a:rPr lang="es-ES" sz="1200" dirty="0"/>
              <a:t>: </a:t>
            </a:r>
            <a:r>
              <a:rPr lang="es-ES" sz="1200" dirty="0" err="1"/>
              <a:t>ip</a:t>
            </a:r>
            <a:r>
              <a:rPr lang="es-ES" sz="1200" dirty="0"/>
              <a:t> </a:t>
            </a:r>
            <a:r>
              <a:rPr lang="es-ES" sz="1200" dirty="0" err="1"/>
              <a:t>addr</a:t>
            </a:r>
            <a:endParaRPr lang="es-ES" sz="1200" dirty="0"/>
          </a:p>
          <a:p>
            <a:pPr marL="0" indent="0">
              <a:buNone/>
            </a:pPr>
            <a:r>
              <a:rPr lang="es-ES" sz="1200" dirty="0"/>
              <a:t>nano: es el comando que usaran para editar los archivos.</a:t>
            </a:r>
          </a:p>
          <a:p>
            <a:pPr marL="0" indent="0">
              <a:buNone/>
            </a:pPr>
            <a:endParaRPr lang="es-ES" sz="1200" dirty="0"/>
          </a:p>
          <a:p>
            <a:pPr marL="0" indent="0">
              <a:buNone/>
            </a:pPr>
            <a:r>
              <a:rPr lang="es-ES" sz="1200" b="1" dirty="0"/>
              <a:t>Apache2</a:t>
            </a:r>
          </a:p>
          <a:p>
            <a:pPr marL="0" indent="0">
              <a:buNone/>
            </a:pPr>
            <a:r>
              <a:rPr lang="es-ES" sz="1200" dirty="0"/>
              <a:t>Archivo default web o la pagina que abre el servidor al escribir la dirección IP se encuentra </a:t>
            </a:r>
            <a:r>
              <a:rPr lang="es-ES" sz="1200" dirty="0" err="1"/>
              <a:t>aqui</a:t>
            </a:r>
            <a:endParaRPr lang="es-ES" sz="1200" dirty="0"/>
          </a:p>
          <a:p>
            <a:pPr marL="0" indent="0">
              <a:buNone/>
            </a:pPr>
            <a:r>
              <a:rPr lang="es-ES" sz="1200" dirty="0"/>
              <a:t>/</a:t>
            </a:r>
            <a:r>
              <a:rPr lang="es-ES" sz="1200" dirty="0" err="1"/>
              <a:t>var</a:t>
            </a:r>
            <a:r>
              <a:rPr lang="es-ES" sz="1200" dirty="0"/>
              <a:t>/www/</a:t>
            </a:r>
            <a:r>
              <a:rPr lang="es-ES" sz="1200" dirty="0" err="1"/>
              <a:t>html</a:t>
            </a:r>
            <a:r>
              <a:rPr lang="es-ES" sz="1200" dirty="0"/>
              <a:t>/index.html</a:t>
            </a:r>
          </a:p>
          <a:p>
            <a:pPr marL="0" indent="0">
              <a:buNone/>
            </a:pPr>
            <a:endParaRPr lang="es-ES" sz="1200" dirty="0"/>
          </a:p>
          <a:p>
            <a:pPr marL="0" indent="0">
              <a:buNone/>
            </a:pPr>
            <a:r>
              <a:rPr lang="es-ES" sz="1200" b="1" dirty="0"/>
              <a:t>Tarjeta de red</a:t>
            </a:r>
          </a:p>
          <a:p>
            <a:pPr marL="0" indent="0">
              <a:buNone/>
            </a:pPr>
            <a:r>
              <a:rPr lang="es-ES" sz="1200" dirty="0"/>
              <a:t>/</a:t>
            </a:r>
            <a:r>
              <a:rPr lang="es-ES" sz="1200" dirty="0" err="1"/>
              <a:t>etc</a:t>
            </a:r>
            <a:r>
              <a:rPr lang="es-ES" sz="1200" dirty="0"/>
              <a:t>/</a:t>
            </a:r>
            <a:r>
              <a:rPr lang="es-ES" sz="1200" dirty="0" err="1"/>
              <a:t>network</a:t>
            </a:r>
            <a:r>
              <a:rPr lang="es-ES" sz="1200" dirty="0"/>
              <a:t>/interfaces</a:t>
            </a:r>
          </a:p>
          <a:p>
            <a:pPr marL="0" indent="0">
              <a:buNone/>
            </a:pPr>
            <a:endParaRPr lang="es-ES" sz="1200" dirty="0"/>
          </a:p>
          <a:p>
            <a:pPr marL="0" indent="0">
              <a:buNone/>
            </a:pPr>
            <a:r>
              <a:rPr lang="es-ES" sz="1200" dirty="0"/>
              <a:t>Puertos abiertos por defecto: 80, 22</a:t>
            </a:r>
          </a:p>
          <a:p>
            <a:pPr marL="0" indent="0">
              <a:buNone/>
            </a:pPr>
            <a:endParaRPr lang="es-ES" sz="1200" dirty="0"/>
          </a:p>
          <a:p>
            <a:pPr marL="0" indent="0">
              <a:buNone/>
            </a:pPr>
            <a:r>
              <a:rPr lang="es-ES" sz="1200" dirty="0"/>
              <a:t>Mostrar las direcciones </a:t>
            </a:r>
            <a:r>
              <a:rPr lang="es-ES" sz="1200" dirty="0" err="1"/>
              <a:t>ip</a:t>
            </a:r>
            <a:endParaRPr lang="es-ES" sz="1200" dirty="0"/>
          </a:p>
          <a:p>
            <a:pPr marL="0" indent="0">
              <a:buNone/>
            </a:pPr>
            <a:r>
              <a:rPr lang="es-ES" sz="1200" dirty="0" err="1"/>
              <a:t>Ip</a:t>
            </a:r>
            <a:r>
              <a:rPr lang="es-ES" sz="1200" dirty="0"/>
              <a:t> </a:t>
            </a:r>
            <a:r>
              <a:rPr lang="es-ES" sz="1200" dirty="0" err="1"/>
              <a:t>addr</a:t>
            </a:r>
            <a:endParaRPr lang="es-ES" sz="1200" dirty="0"/>
          </a:p>
          <a:p>
            <a:pPr marL="0" indent="0">
              <a:buNone/>
            </a:pPr>
            <a:endParaRPr lang="es-ES" sz="1200" dirty="0"/>
          </a:p>
        </p:txBody>
      </p:sp>
    </p:spTree>
    <p:extLst>
      <p:ext uri="{BB962C8B-B14F-4D97-AF65-F5344CB8AC3E}">
        <p14:creationId xmlns:p14="http://schemas.microsoft.com/office/powerpoint/2010/main" val="2168000511"/>
      </p:ext>
    </p:extLst>
  </p:cSld>
  <p:clrMapOvr>
    <a:masterClrMapping/>
  </p:clrMapOvr>
</p:sld>
</file>

<file path=ppt/theme/theme1.xml><?xml version="1.0" encoding="utf-8"?>
<a:theme xmlns:a="http://schemas.openxmlformats.org/drawingml/2006/main" name="Marco">
  <a:themeElements>
    <a:clrScheme name="Marco">
      <a:dk1>
        <a:srgbClr val="000000"/>
      </a:dk1>
      <a:lt1>
        <a:srgbClr val="FFFFFF"/>
      </a:lt1>
      <a:dk2>
        <a:srgbClr val="545454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Marco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Marco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629A0216-3BBD-45C0-B63F-2683BEA18F6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TM03457475[[fn=Marco]]</Template>
  <TotalTime>3659</TotalTime>
  <Words>1643</Words>
  <Application>Microsoft Office PowerPoint</Application>
  <PresentationFormat>Panorámica</PresentationFormat>
  <Paragraphs>304</Paragraphs>
  <Slides>23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23</vt:i4>
      </vt:variant>
    </vt:vector>
  </HeadingPairs>
  <TitlesOfParts>
    <vt:vector size="26" baseType="lpstr">
      <vt:lpstr>Corbel</vt:lpstr>
      <vt:lpstr>Wingdings 2</vt:lpstr>
      <vt:lpstr>Marco</vt:lpstr>
      <vt:lpstr>Debian Linux para la Administración de una Red</vt:lpstr>
      <vt:lpstr>VirtualBox</vt:lpstr>
      <vt:lpstr>Linux</vt:lpstr>
      <vt:lpstr>Debian</vt:lpstr>
      <vt:lpstr>Internet</vt:lpstr>
      <vt:lpstr>Puertos mas usados en Internet</vt:lpstr>
      <vt:lpstr>NAT</vt:lpstr>
      <vt:lpstr>Instalación de Debian</vt:lpstr>
      <vt:lpstr>Instalación de Debian</vt:lpstr>
      <vt:lpstr>Direcciones IPs a utilizar</vt:lpstr>
      <vt:lpstr>Adaptadores de Red</vt:lpstr>
      <vt:lpstr>Apache2 (Puerto 80 y 443)</vt:lpstr>
      <vt:lpstr>Permisos en archivos o directorios Linux</vt:lpstr>
      <vt:lpstr>Actualización de repositorios</vt:lpstr>
      <vt:lpstr>Instalación de ProFTPd (Puerto 21)</vt:lpstr>
      <vt:lpstr>Instalación de ProFTPd (Puerto 21)</vt:lpstr>
      <vt:lpstr>Instalación de SSH (Puerto 22)</vt:lpstr>
      <vt:lpstr>Presentación de PowerPoint</vt:lpstr>
      <vt:lpstr>DHCP (Puerto 67)</vt:lpstr>
      <vt:lpstr>DHCP (Puerto 67)</vt:lpstr>
      <vt:lpstr>DHCP (Puerto 67)</vt:lpstr>
      <vt:lpstr>IPTables</vt:lpstr>
      <vt:lpstr>CronTab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FIMaz</dc:creator>
  <cp:lastModifiedBy>José David Santana Alaniz</cp:lastModifiedBy>
  <cp:revision>198</cp:revision>
  <dcterms:created xsi:type="dcterms:W3CDTF">2020-01-23T07:59:02Z</dcterms:created>
  <dcterms:modified xsi:type="dcterms:W3CDTF">2022-11-11T17:03:44Z</dcterms:modified>
</cp:coreProperties>
</file>