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60" r:id="rId4"/>
    <p:sldId id="261" r:id="rId5"/>
    <p:sldId id="262" r:id="rId6"/>
    <p:sldId id="263" r:id="rId7"/>
    <p:sldId id="265" r:id="rId8"/>
    <p:sldId id="266" r:id="rId9"/>
    <p:sldId id="267" r:id="rId10"/>
    <p:sldId id="268" r:id="rId11"/>
    <p:sldId id="271" r:id="rId12"/>
    <p:sldId id="272" r:id="rId13"/>
    <p:sldId id="273" r:id="rId14"/>
    <p:sldId id="274" r:id="rId15"/>
    <p:sldId id="275" r:id="rId16"/>
    <p:sldId id="269" r:id="rId17"/>
    <p:sldId id="270" r:id="rId18"/>
    <p:sldId id="264" r:id="rId19"/>
    <p:sldId id="258" r:id="rId20"/>
    <p:sldId id="276" r:id="rId21"/>
    <p:sldId id="277" r:id="rId22"/>
    <p:sldId id="259"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01"/>
    <p:restoredTop sz="94078"/>
  </p:normalViewPr>
  <p:slideViewPr>
    <p:cSldViewPr>
      <p:cViewPr>
        <p:scale>
          <a:sx n="108" d="100"/>
          <a:sy n="108" d="100"/>
        </p:scale>
        <p:origin x="-51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BF1F07-9C2D-A84D-9C58-3502F60AB33F}" type="datetimeFigureOut">
              <a:rPr lang="es-ES" smtClean="0"/>
              <a:t>20/10/15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517C6E-4262-A846-AAA4-282E6E279EFE}" type="slidenum">
              <a:rPr lang="es-ES" smtClean="0"/>
              <a:t>‹Nr.›</a:t>
            </a:fld>
            <a:endParaRPr lang="es-ES"/>
          </a:p>
        </p:txBody>
      </p:sp>
    </p:spTree>
    <p:extLst>
      <p:ext uri="{BB962C8B-B14F-4D97-AF65-F5344CB8AC3E}">
        <p14:creationId xmlns:p14="http://schemas.microsoft.com/office/powerpoint/2010/main" val="3266822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F9BF1-9773-4563-A1F5-BD720079B76E}" type="datetimeFigureOut">
              <a:rPr lang="es-MX" smtClean="0"/>
              <a:pPr/>
              <a:t>20/10/15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8D93B-50B3-44CF-9DDE-D3108E9365BF}" type="slidenum">
              <a:rPr lang="es-MX" smtClean="0"/>
              <a:pPr/>
              <a:t>‹Nr.›</a:t>
            </a:fld>
            <a:endParaRPr lang="es-MX"/>
          </a:p>
        </p:txBody>
      </p:sp>
    </p:spTree>
    <p:extLst>
      <p:ext uri="{BB962C8B-B14F-4D97-AF65-F5344CB8AC3E}">
        <p14:creationId xmlns:p14="http://schemas.microsoft.com/office/powerpoint/2010/main" val="3052149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98D93B-50B3-44CF-9DDE-D3108E9365BF}" type="slidenum">
              <a:rPr lang="es-MX" smtClean="0"/>
              <a:pPr/>
              <a:t>1</a:t>
            </a:fld>
            <a:endParaRPr lang="es-MX"/>
          </a:p>
        </p:txBody>
      </p:sp>
    </p:spTree>
    <p:extLst>
      <p:ext uri="{BB962C8B-B14F-4D97-AF65-F5344CB8AC3E}">
        <p14:creationId xmlns:p14="http://schemas.microsoft.com/office/powerpoint/2010/main" val="186761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DB75A15-5A70-D840-8B5F-92042CE61599}" type="datetime1">
              <a:rPr lang="es-MX" smtClean="0"/>
              <a:t>20/10/15</a:t>
            </a:fld>
            <a:endParaRPr lang="es-MX"/>
          </a:p>
        </p:txBody>
      </p:sp>
      <p:sp>
        <p:nvSpPr>
          <p:cNvPr id="5" name="4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771F5E4-06FF-D243-B259-17AF6A356546}" type="datetime1">
              <a:rPr lang="es-MX" smtClean="0"/>
              <a:t>20/10/15</a:t>
            </a:fld>
            <a:endParaRPr lang="es-MX"/>
          </a:p>
        </p:txBody>
      </p:sp>
      <p:sp>
        <p:nvSpPr>
          <p:cNvPr id="5" name="4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0180679-6E52-E141-B6EE-5856CC5FFAE4}" type="datetime1">
              <a:rPr lang="es-MX" smtClean="0"/>
              <a:t>20/10/15</a:t>
            </a:fld>
            <a:endParaRPr lang="es-MX"/>
          </a:p>
        </p:txBody>
      </p:sp>
      <p:sp>
        <p:nvSpPr>
          <p:cNvPr id="5" name="4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FCCE7A-B5B8-6C4B-96D6-8B03FD76DE5A}" type="datetime1">
              <a:rPr lang="es-MX" smtClean="0"/>
              <a:t>20/10/15</a:t>
            </a:fld>
            <a:endParaRPr lang="es-MX"/>
          </a:p>
        </p:txBody>
      </p:sp>
      <p:sp>
        <p:nvSpPr>
          <p:cNvPr id="5" name="4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E5B271-0F1F-3744-A245-1F38921789B7}" type="datetime1">
              <a:rPr lang="es-MX" smtClean="0"/>
              <a:t>20/10/15</a:t>
            </a:fld>
            <a:endParaRPr lang="es-MX"/>
          </a:p>
        </p:txBody>
      </p:sp>
      <p:sp>
        <p:nvSpPr>
          <p:cNvPr id="5" name="4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668A4C8-1D6E-4E4B-AE3B-B91DB25120BC}" type="datetime1">
              <a:rPr lang="es-MX" smtClean="0"/>
              <a:t>20/10/15</a:t>
            </a:fld>
            <a:endParaRPr lang="es-MX"/>
          </a:p>
        </p:txBody>
      </p:sp>
      <p:sp>
        <p:nvSpPr>
          <p:cNvPr id="6" name="5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6E3CDC8-9C3A-3E42-AB76-7791D3114ECF}" type="datetime1">
              <a:rPr lang="es-MX" smtClean="0"/>
              <a:t>20/10/15</a:t>
            </a:fld>
            <a:endParaRPr lang="es-MX"/>
          </a:p>
        </p:txBody>
      </p:sp>
      <p:sp>
        <p:nvSpPr>
          <p:cNvPr id="8" name="7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9" name="8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1B4574C-3951-6345-98CB-49F71796F06D}" type="datetime1">
              <a:rPr lang="es-MX" smtClean="0"/>
              <a:t>20/10/15</a:t>
            </a:fld>
            <a:endParaRPr lang="es-MX"/>
          </a:p>
        </p:txBody>
      </p:sp>
      <p:sp>
        <p:nvSpPr>
          <p:cNvPr id="4" name="3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5" name="4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87E0DF-CDFA-F245-A1CF-E8B851498815}" type="datetime1">
              <a:rPr lang="es-MX" smtClean="0"/>
              <a:t>20/10/15</a:t>
            </a:fld>
            <a:endParaRPr lang="es-MX"/>
          </a:p>
        </p:txBody>
      </p:sp>
      <p:sp>
        <p:nvSpPr>
          <p:cNvPr id="3" name="2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4" name="3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789CC-16AC-4945-8636-4BFA9F5AB75A}" type="datetime1">
              <a:rPr lang="es-MX" smtClean="0"/>
              <a:t>20/10/15</a:t>
            </a:fld>
            <a:endParaRPr lang="es-MX"/>
          </a:p>
        </p:txBody>
      </p:sp>
      <p:sp>
        <p:nvSpPr>
          <p:cNvPr id="6" name="5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13B3F8-BD07-4A47-9494-A04BF4FCC87A}" type="datetime1">
              <a:rPr lang="es-MX" smtClean="0"/>
              <a:t>20/10/15</a:t>
            </a:fld>
            <a:endParaRPr lang="es-MX"/>
          </a:p>
        </p:txBody>
      </p:sp>
      <p:sp>
        <p:nvSpPr>
          <p:cNvPr id="6" name="5 Marcador de pie de página"/>
          <p:cNvSpPr>
            <a:spLocks noGrp="1"/>
          </p:cNvSpPr>
          <p:nvPr>
            <p:ph type="ftr" sz="quarter" idx="11"/>
          </p:nvPr>
        </p:nvSpPr>
        <p:spPr/>
        <p:txBody>
          <a:bodyPr/>
          <a:lstStyle/>
          <a:p>
            <a:r>
              <a:rPr lang="es-MX" smtClean="0"/>
              <a:t>SESIS, Facultad de Informática Mazatlán, Universidad Autónoma de Sinaloa</a:t>
            </a:r>
            <a:endParaRPr lang="es-MX"/>
          </a:p>
        </p:txBody>
      </p:sp>
      <p:sp>
        <p:nvSpPr>
          <p:cNvPr id="7" name="6 Marcador de número de diapositiva"/>
          <p:cNvSpPr>
            <a:spLocks noGrp="1"/>
          </p:cNvSpPr>
          <p:nvPr>
            <p:ph type="sldNum" sz="quarter" idx="12"/>
          </p:nvPr>
        </p:nvSpPr>
        <p:spPr/>
        <p:txBody>
          <a:bodyPr/>
          <a:lstStyle/>
          <a:p>
            <a:fld id="{8C03BACC-6BBD-48FD-B339-7DBB9A6B7C81}"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7BBCA-0D3A-1843-9ACC-3BE4D82EF8B6}" type="datetime1">
              <a:rPr lang="es-MX" smtClean="0"/>
              <a:t>20/10/15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SESIS, Facultad de Informática Mazatlán, Universidad Autónoma de Sinaloa</a:t>
            </a: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3BACC-6BBD-48FD-B339-7DBB9A6B7C81}"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55976" y="3127784"/>
            <a:ext cx="4464496" cy="1093304"/>
          </a:xfrm>
        </p:spPr>
        <p:txBody>
          <a:bodyPr>
            <a:normAutofit/>
          </a:bodyPr>
          <a:lstStyle/>
          <a:p>
            <a:r>
              <a:rPr lang="es-MX" sz="6000" dirty="0" smtClean="0">
                <a:effectLst>
                  <a:outerShdw blurRad="38100" dist="38100" dir="2700000" algn="tl">
                    <a:srgbClr val="000000">
                      <a:alpha val="43137"/>
                    </a:srgbClr>
                  </a:outerShdw>
                </a:effectLst>
              </a:rPr>
              <a:t>Desde Cero</a:t>
            </a:r>
            <a:endParaRPr lang="es-MX" sz="6000" dirty="0">
              <a:effectLst>
                <a:outerShdw blurRad="38100" dist="38100" dir="2700000" algn="tl">
                  <a:srgbClr val="000000">
                    <a:alpha val="43137"/>
                  </a:srgbClr>
                </a:outerShdw>
              </a:effectLst>
            </a:endParaRPr>
          </a:p>
        </p:txBody>
      </p:sp>
      <p:sp>
        <p:nvSpPr>
          <p:cNvPr id="4" name="3 Rectángulo"/>
          <p:cNvSpPr/>
          <p:nvPr/>
        </p:nvSpPr>
        <p:spPr>
          <a:xfrm>
            <a:off x="0" y="0"/>
            <a:ext cx="1571604" cy="6858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Imagen 11" descr="C:\Users\Ivan Tostado\Documents\Direccion 2012-2015\Logo-FIMAZ.png"/>
          <p:cNvPicPr/>
          <p:nvPr/>
        </p:nvPicPr>
        <p:blipFill>
          <a:blip r:embed="rId3"/>
          <a:srcRect/>
          <a:stretch>
            <a:fillRect/>
          </a:stretch>
        </p:blipFill>
        <p:spPr bwMode="auto">
          <a:xfrm>
            <a:off x="7812360" y="116632"/>
            <a:ext cx="1224136" cy="1224136"/>
          </a:xfrm>
          <a:prstGeom prst="rect">
            <a:avLst/>
          </a:prstGeom>
          <a:noFill/>
          <a:ln w="9525">
            <a:noFill/>
            <a:miter lim="800000"/>
            <a:headEnd/>
            <a:tailEnd/>
          </a:ln>
        </p:spPr>
      </p:pic>
      <p:sp>
        <p:nvSpPr>
          <p:cNvPr id="13" name="CuadroTexto 12"/>
          <p:cNvSpPr txBox="1"/>
          <p:nvPr/>
        </p:nvSpPr>
        <p:spPr>
          <a:xfrm>
            <a:off x="1619672" y="251936"/>
            <a:ext cx="6120680" cy="584776"/>
          </a:xfrm>
          <a:prstGeom prst="rect">
            <a:avLst/>
          </a:prstGeom>
          <a:noFill/>
        </p:spPr>
        <p:txBody>
          <a:bodyPr wrap="square" rtlCol="0">
            <a:spAutoFit/>
          </a:bodyPr>
          <a:lstStyle/>
          <a:p>
            <a:pPr algn="ctr"/>
            <a:r>
              <a:rPr lang="es-MX" sz="3200" b="1" dirty="0"/>
              <a:t>Universidad Autónoma de </a:t>
            </a:r>
            <a:r>
              <a:rPr lang="es-MX" sz="3200" b="1" dirty="0" smtClean="0"/>
              <a:t>Sinaloa</a:t>
            </a:r>
            <a:endParaRPr lang="es-ES_tradnl" sz="3200" b="1" dirty="0"/>
          </a:p>
        </p:txBody>
      </p:sp>
      <p:sp>
        <p:nvSpPr>
          <p:cNvPr id="14" name="CuadroTexto 13"/>
          <p:cNvSpPr txBox="1"/>
          <p:nvPr/>
        </p:nvSpPr>
        <p:spPr>
          <a:xfrm>
            <a:off x="1619672" y="836712"/>
            <a:ext cx="6192688" cy="461665"/>
          </a:xfrm>
          <a:prstGeom prst="rect">
            <a:avLst/>
          </a:prstGeom>
          <a:noFill/>
        </p:spPr>
        <p:txBody>
          <a:bodyPr wrap="square" rtlCol="0">
            <a:spAutoFit/>
          </a:bodyPr>
          <a:lstStyle/>
          <a:p>
            <a:pPr algn="ctr"/>
            <a:r>
              <a:rPr lang="es-MX" sz="2400" b="1" i="1" dirty="0"/>
              <a:t>Facultad de Informática Mazatlán</a:t>
            </a:r>
            <a:r>
              <a:rPr lang="es-ES_tradnl" sz="2400" dirty="0"/>
              <a:t> </a:t>
            </a:r>
            <a:endParaRPr lang="es-ES" sz="2400" dirty="0"/>
          </a:p>
        </p:txBody>
      </p:sp>
      <p:cxnSp>
        <p:nvCxnSpPr>
          <p:cNvPr id="16" name="Conector recto 15"/>
          <p:cNvCxnSpPr/>
          <p:nvPr/>
        </p:nvCxnSpPr>
        <p:spPr>
          <a:xfrm>
            <a:off x="1691680" y="1340768"/>
            <a:ext cx="597666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Agrupar 24"/>
          <p:cNvGrpSpPr/>
          <p:nvPr/>
        </p:nvGrpSpPr>
        <p:grpSpPr>
          <a:xfrm>
            <a:off x="1691680" y="6165304"/>
            <a:ext cx="6768752" cy="648072"/>
            <a:chOff x="1691680" y="6165304"/>
            <a:chExt cx="6768752" cy="648072"/>
          </a:xfrm>
        </p:grpSpPr>
        <p:pic>
          <p:nvPicPr>
            <p:cNvPr id="11" name="Imagen 10" descr="D:\Desktop\Logotipos\logo consolidacion 2017.jpg"/>
            <p:cNvPicPr/>
            <p:nvPr/>
          </p:nvPicPr>
          <p:blipFill>
            <a:blip r:embed="rId4"/>
            <a:srcRect/>
            <a:stretch>
              <a:fillRect/>
            </a:stretch>
          </p:blipFill>
          <p:spPr bwMode="auto">
            <a:xfrm>
              <a:off x="7498407" y="6165304"/>
              <a:ext cx="962025" cy="641350"/>
            </a:xfrm>
            <a:prstGeom prst="rect">
              <a:avLst/>
            </a:prstGeom>
            <a:noFill/>
            <a:ln w="9525">
              <a:noFill/>
              <a:miter lim="800000"/>
              <a:headEnd/>
              <a:tailEnd/>
            </a:ln>
          </p:spPr>
        </p:pic>
        <p:grpSp>
          <p:nvGrpSpPr>
            <p:cNvPr id="24" name="Agrupar 23"/>
            <p:cNvGrpSpPr/>
            <p:nvPr/>
          </p:nvGrpSpPr>
          <p:grpSpPr>
            <a:xfrm>
              <a:off x="1691680" y="6259378"/>
              <a:ext cx="5760640" cy="553998"/>
              <a:chOff x="1691680" y="6259378"/>
              <a:chExt cx="5760640" cy="553998"/>
            </a:xfrm>
          </p:grpSpPr>
          <p:sp>
            <p:nvSpPr>
              <p:cNvPr id="19" name="Rectángulo 18"/>
              <p:cNvSpPr/>
              <p:nvPr/>
            </p:nvSpPr>
            <p:spPr>
              <a:xfrm>
                <a:off x="1691680" y="6259378"/>
                <a:ext cx="5760640" cy="553998"/>
              </a:xfrm>
              <a:prstGeom prst="rect">
                <a:avLst/>
              </a:prstGeom>
            </p:spPr>
            <p:txBody>
              <a:bodyPr wrap="square">
                <a:spAutoFit/>
              </a:bodyPr>
              <a:lstStyle/>
              <a:p>
                <a:pPr algn="ctr"/>
                <a:r>
                  <a:rPr lang="es-MX" sz="1000" dirty="0"/>
                  <a:t>Av. Universidad y Leonismo Internacional,  C. P. 82017 Mazatlán, Sinaloa, </a:t>
                </a:r>
                <a:r>
                  <a:rPr lang="es-MX" sz="1000" dirty="0" smtClean="0"/>
                  <a:t>México</a:t>
                </a:r>
                <a:r>
                  <a:rPr lang="es-ES_tradnl" sz="1000" dirty="0" smtClean="0"/>
                  <a:t>.</a:t>
                </a:r>
              </a:p>
              <a:p>
                <a:pPr algn="ctr"/>
                <a:r>
                  <a:rPr lang="es-MX" sz="1000" dirty="0"/>
                  <a:t>Tel/Fax (669) 981-1560  http://</a:t>
                </a:r>
                <a:r>
                  <a:rPr lang="es-MX" sz="1000" dirty="0" smtClean="0"/>
                  <a:t>informaticamazatlan.mx           Fimaz </a:t>
                </a:r>
                <a:r>
                  <a:rPr lang="es-MX" sz="1000" dirty="0"/>
                  <a:t>Uas</a:t>
                </a:r>
                <a:r>
                  <a:rPr lang="es-ES_tradnl" sz="1000" dirty="0"/>
                  <a:t> </a:t>
                </a:r>
                <a:endParaRPr lang="es-ES_tradnl" sz="1000" dirty="0" smtClean="0"/>
              </a:p>
              <a:p>
                <a:pPr algn="ctr"/>
                <a:endParaRPr lang="es-ES" sz="1000" dirty="0"/>
              </a:p>
            </p:txBody>
          </p:sp>
          <p:pic>
            <p:nvPicPr>
              <p:cNvPr id="20" name="Imagen 19"/>
              <p:cNvPicPr>
                <a:picLocks noChangeAspect="1"/>
              </p:cNvPicPr>
              <p:nvPr/>
            </p:nvPicPr>
            <p:blipFill>
              <a:blip r:embed="rId5"/>
              <a:stretch>
                <a:fillRect/>
              </a:stretch>
            </p:blipFill>
            <p:spPr>
              <a:xfrm>
                <a:off x="5716927" y="6453336"/>
                <a:ext cx="158418" cy="158418"/>
              </a:xfrm>
              <a:prstGeom prst="rect">
                <a:avLst/>
              </a:prstGeom>
            </p:spPr>
          </p:pic>
        </p:grpSp>
      </p:grpSp>
      <p:sp>
        <p:nvSpPr>
          <p:cNvPr id="29" name="CuadroTexto 28"/>
          <p:cNvSpPr txBox="1"/>
          <p:nvPr/>
        </p:nvSpPr>
        <p:spPr>
          <a:xfrm>
            <a:off x="1547664" y="4860448"/>
            <a:ext cx="7596336" cy="584776"/>
          </a:xfrm>
          <a:prstGeom prst="rect">
            <a:avLst/>
          </a:prstGeom>
          <a:noFill/>
        </p:spPr>
        <p:txBody>
          <a:bodyPr wrap="square" rtlCol="0">
            <a:spAutoFit/>
          </a:bodyPr>
          <a:lstStyle/>
          <a:p>
            <a:pPr algn="ctr"/>
            <a:r>
              <a:rPr lang="es-ES" b="1" dirty="0" smtClean="0"/>
              <a:t>L.I. José David Santana Alaniz</a:t>
            </a:r>
          </a:p>
          <a:p>
            <a:pPr algn="ctr"/>
            <a:r>
              <a:rPr lang="es-ES" sz="1400" dirty="0" err="1" smtClean="0"/>
              <a:t>dsantana@uas.edu.mx</a:t>
            </a:r>
            <a:endParaRPr lang="es-ES" sz="1400" dirty="0"/>
          </a:p>
        </p:txBody>
      </p:sp>
      <p:pic>
        <p:nvPicPr>
          <p:cNvPr id="31" name="Imagen 30" descr="612px-Mikrotik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2172145"/>
            <a:ext cx="4532040" cy="1184847"/>
          </a:xfrm>
          <a:prstGeom prst="rect">
            <a:avLst/>
          </a:prstGeom>
        </p:spPr>
      </p:pic>
      <p:pic>
        <p:nvPicPr>
          <p:cNvPr id="23" name="6 Imagen" descr="aguila_color.png"/>
          <p:cNvPicPr>
            <a:picLocks noChangeAspect="1"/>
          </p:cNvPicPr>
          <p:nvPr/>
        </p:nvPicPr>
        <p:blipFill>
          <a:blip r:embed="rId7" cstate="print"/>
          <a:stretch>
            <a:fillRect/>
          </a:stretch>
        </p:blipFill>
        <p:spPr>
          <a:xfrm>
            <a:off x="110084" y="104049"/>
            <a:ext cx="1247206" cy="1610439"/>
          </a:xfrm>
          <a:prstGeom prst="rect">
            <a:avLst/>
          </a:prstGeom>
          <a:effectLst>
            <a:outerShdw blurRad="63500" sx="102000" sy="102000" algn="ctr" rotWithShape="0">
              <a:prstClr val="black">
                <a:alpha val="40000"/>
              </a:prstClr>
            </a:outerShdw>
          </a:effectLst>
        </p:spPr>
      </p:pic>
      <p:sp>
        <p:nvSpPr>
          <p:cNvPr id="26" name="7 CuadroTexto"/>
          <p:cNvSpPr txBox="1"/>
          <p:nvPr/>
        </p:nvSpPr>
        <p:spPr>
          <a:xfrm>
            <a:off x="-72008" y="1733124"/>
            <a:ext cx="1691680" cy="338554"/>
          </a:xfrm>
          <a:prstGeom prst="rect">
            <a:avLst/>
          </a:prstGeom>
          <a:noFill/>
        </p:spPr>
        <p:txBody>
          <a:bodyPr wrap="square" rtlCol="0">
            <a:spAutoFit/>
          </a:bodyPr>
          <a:lstStyle/>
          <a:p>
            <a:pPr algn="ctr"/>
            <a:r>
              <a:rPr lang="es-MX" sz="800" b="1" u="none" dirty="0" smtClean="0">
                <a:solidFill>
                  <a:schemeClr val="bg1"/>
                </a:solidFill>
                <a:effectLst>
                  <a:outerShdw blurRad="38100" dist="38100" dir="2700000" algn="tl">
                    <a:srgbClr val="000000">
                      <a:alpha val="43137"/>
                    </a:srgbClr>
                  </a:outerShdw>
                </a:effectLst>
              </a:rPr>
              <a:t>Facultad de Informática Mazatlán</a:t>
            </a:r>
          </a:p>
          <a:p>
            <a:pPr algn="ctr"/>
            <a:r>
              <a:rPr lang="es-MX" sz="800" b="1" u="none" dirty="0" smtClean="0">
                <a:solidFill>
                  <a:schemeClr val="bg1"/>
                </a:solidFill>
                <a:effectLst>
                  <a:outerShdw blurRad="38100" dist="38100" dir="2700000" algn="tl">
                    <a:srgbClr val="000000">
                      <a:alpha val="43137"/>
                    </a:srgbClr>
                  </a:outerShdw>
                </a:effectLst>
              </a:rPr>
              <a:t>Universidad Autónoma de Sinaloa</a:t>
            </a:r>
            <a:endParaRPr lang="es-MX" sz="800" b="1" u="none" dirty="0">
              <a:solidFill>
                <a:schemeClr val="bg1"/>
              </a:solidFill>
              <a:effectLst>
                <a:outerShdw blurRad="38100" dist="38100" dir="2700000" algn="tl">
                  <a:srgbClr val="000000">
                    <a:alpha val="43137"/>
                  </a:srgbClr>
                </a:outerShdw>
              </a:effectLst>
            </a:endParaRPr>
          </a:p>
        </p:txBody>
      </p:sp>
      <p:pic>
        <p:nvPicPr>
          <p:cNvPr id="3" name="Imagen 2" descr="Logo-SNCYT.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9570" y="1556792"/>
            <a:ext cx="2621059" cy="3096344"/>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err="1"/>
              <a:t>Logueo</a:t>
            </a:r>
            <a:r>
              <a:rPr lang="es-ES" b="1" dirty="0"/>
              <a:t> y </a:t>
            </a:r>
            <a:r>
              <a:rPr lang="es-ES" b="1" dirty="0" err="1"/>
              <a:t>Password</a:t>
            </a:r>
            <a:endParaRPr lang="es-ES_tradnl" b="1"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Como son las reglas de </a:t>
            </a:r>
            <a:r>
              <a:rPr lang="es-ES" sz="3600" dirty="0" err="1"/>
              <a:t>nat</a:t>
            </a:r>
            <a:r>
              <a:rPr lang="es-ES" sz="3600" dirty="0"/>
              <a:t> para </a:t>
            </a:r>
            <a:r>
              <a:rPr lang="es-ES" sz="3600" dirty="0" err="1"/>
              <a:t>accesar</a:t>
            </a:r>
            <a:r>
              <a:rPr lang="es-ES" sz="3600" dirty="0"/>
              <a:t> por </a:t>
            </a:r>
            <a:r>
              <a:rPr lang="es-ES" sz="3600" dirty="0" err="1"/>
              <a:t>winbox</a:t>
            </a:r>
            <a:r>
              <a:rPr lang="es-ES" sz="3600" dirty="0"/>
              <a:t> desde cualquier parte del mundo por internet?</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200" b="1" dirty="0"/>
              <a:t>Cuál es el nombre de usuario y el </a:t>
            </a:r>
            <a:r>
              <a:rPr lang="es-ES" sz="3200" b="1" dirty="0" err="1"/>
              <a:t>password</a:t>
            </a:r>
            <a:r>
              <a:rPr lang="es-ES" sz="3200" b="1" dirty="0"/>
              <a:t> cuando se logue al </a:t>
            </a:r>
            <a:r>
              <a:rPr lang="es-ES" sz="3200" b="1" dirty="0" err="1"/>
              <a:t>router</a:t>
            </a:r>
            <a:r>
              <a:rPr lang="es-ES" sz="3200" b="1" dirty="0"/>
              <a:t> la primera vez?</a:t>
            </a:r>
            <a:endParaRPr lang="es-ES_tradnl" sz="32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El nombre de usuario es '</a:t>
            </a:r>
            <a:r>
              <a:rPr lang="es-ES" sz="3600" dirty="0" err="1"/>
              <a:t>admin</a:t>
            </a:r>
            <a:r>
              <a:rPr lang="es-ES" sz="3600" dirty="0"/>
              <a:t>', y no hay </a:t>
            </a:r>
            <a:r>
              <a:rPr lang="es-ES" sz="3600" dirty="0" err="1"/>
              <a:t>password</a:t>
            </a:r>
            <a:r>
              <a:rPr lang="es-ES" sz="3600" dirty="0"/>
              <a:t> (presione '</a:t>
            </a:r>
            <a:r>
              <a:rPr lang="es-ES" sz="3600" dirty="0" err="1"/>
              <a:t>Enter</a:t>
            </a:r>
            <a:r>
              <a:rPr lang="es-ES" sz="3600" dirty="0"/>
              <a:t>'). Puede cambiar el </a:t>
            </a:r>
            <a:r>
              <a:rPr lang="es-ES" sz="3600" dirty="0" err="1"/>
              <a:t>password</a:t>
            </a:r>
            <a:r>
              <a:rPr lang="es-ES" sz="3600" dirty="0"/>
              <a:t> usando el comando '/</a:t>
            </a:r>
            <a:r>
              <a:rPr lang="es-ES" sz="3600" dirty="0" err="1"/>
              <a:t>password</a:t>
            </a:r>
            <a:r>
              <a:rPr lang="es-ES" sz="3600" dirty="0"/>
              <a:t>'.</a:t>
            </a:r>
            <a:endParaRPr lang="es-ES_tradnl" sz="3600" dirty="0"/>
          </a:p>
        </p:txBody>
      </p:sp>
    </p:spTree>
    <p:extLst>
      <p:ext uri="{BB962C8B-B14F-4D97-AF65-F5344CB8AC3E}">
        <p14:creationId xmlns:p14="http://schemas.microsoft.com/office/powerpoint/2010/main" val="2569708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99392"/>
            <a:ext cx="8229600" cy="1143000"/>
          </a:xfrm>
        </p:spPr>
        <p:txBody>
          <a:bodyPr>
            <a:normAutofit fontScale="90000"/>
          </a:bodyPr>
          <a:lstStyle/>
          <a:p>
            <a:r>
              <a:rPr lang="es-ES" b="1" dirty="0"/>
              <a:t>Como puedo </a:t>
            </a:r>
            <a:r>
              <a:rPr lang="es-ES" b="1" dirty="0" err="1"/>
              <a:t>recuerpara</a:t>
            </a:r>
            <a:r>
              <a:rPr lang="es-ES" b="1" dirty="0"/>
              <a:t> un </a:t>
            </a:r>
            <a:r>
              <a:rPr lang="es-ES" b="1" dirty="0" err="1"/>
              <a:t>password</a:t>
            </a:r>
            <a:r>
              <a:rPr lang="es-ES" b="1" dirty="0"/>
              <a:t> </a:t>
            </a:r>
            <a:r>
              <a:rPr lang="es-ES" b="1" dirty="0" err="1"/>
              <a:t>pérdido</a:t>
            </a:r>
            <a:r>
              <a:rPr lang="es-ES" b="1" dirty="0"/>
              <a:t>?</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Si </a:t>
            </a:r>
            <a:r>
              <a:rPr lang="es-ES" sz="3600" dirty="0" err="1"/>
              <a:t>ud.</a:t>
            </a:r>
            <a:r>
              <a:rPr lang="es-ES" sz="3600" dirty="0"/>
              <a:t> olvido el </a:t>
            </a:r>
            <a:r>
              <a:rPr lang="es-ES" sz="3600" dirty="0" err="1"/>
              <a:t>password</a:t>
            </a:r>
            <a:r>
              <a:rPr lang="es-ES" sz="3600" dirty="0"/>
              <a:t>, no puede recuperarlo. Necesita reinstalar el </a:t>
            </a:r>
            <a:r>
              <a:rPr lang="es-ES" sz="3600" dirty="0" err="1"/>
              <a:t>router</a:t>
            </a:r>
            <a:r>
              <a:rPr lang="es-ES" sz="3600" dirty="0"/>
              <a:t>.</a:t>
            </a:r>
            <a:endParaRPr lang="es-ES_tradnl" sz="3600" dirty="0"/>
          </a:p>
        </p:txBody>
      </p:sp>
    </p:spTree>
    <p:extLst>
      <p:ext uri="{BB962C8B-B14F-4D97-AF65-F5344CB8AC3E}">
        <p14:creationId xmlns:p14="http://schemas.microsoft.com/office/powerpoint/2010/main" val="2569708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err="1"/>
              <a:t>Despues</a:t>
            </a:r>
            <a:r>
              <a:rPr lang="es-ES" b="1" dirty="0"/>
              <a:t> de un apagón el </a:t>
            </a:r>
            <a:r>
              <a:rPr lang="es-ES" b="1" dirty="0" err="1"/>
              <a:t>Mikrotik</a:t>
            </a:r>
            <a:r>
              <a:rPr lang="es-ES" b="1" dirty="0"/>
              <a:t> </a:t>
            </a:r>
            <a:r>
              <a:rPr lang="es-ES" b="1" dirty="0" err="1"/>
              <a:t>Router</a:t>
            </a:r>
            <a:r>
              <a:rPr lang="es-ES" b="1" dirty="0"/>
              <a:t> no esta iniciando nuevamente</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Si </a:t>
            </a:r>
            <a:r>
              <a:rPr lang="es-ES" sz="3600" dirty="0" err="1"/>
              <a:t>ud.</a:t>
            </a:r>
            <a:r>
              <a:rPr lang="es-ES" sz="3600" dirty="0"/>
              <a:t> no apagó el </a:t>
            </a:r>
            <a:r>
              <a:rPr lang="es-ES" sz="3600" dirty="0" err="1"/>
              <a:t>router</a:t>
            </a:r>
            <a:r>
              <a:rPr lang="es-ES" sz="3600" dirty="0"/>
              <a:t>, el sistema de archivo no fue desmontado apropiadamente. Cuando se inicia, el </a:t>
            </a:r>
            <a:r>
              <a:rPr lang="es-ES" sz="3600" dirty="0" err="1"/>
              <a:t>Routeros</a:t>
            </a:r>
            <a:r>
              <a:rPr lang="es-ES" sz="3600" dirty="0"/>
              <a:t> va a chequear el sistema de archivos. Dependiendo del tamaño del disco rígido, este puede tomar varios minutos para completarse. No interrumpa el chequeo del sistema de archivo! Esto haría su instalación inestable.</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9708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S" b="1" dirty="0"/>
              <a:t>Cuestiones de Licenciamiento</a:t>
            </a:r>
            <a:endParaRPr lang="es-ES_tradnl" b="1"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b="1" dirty="0"/>
              <a:t>Cuantas instalaciones de </a:t>
            </a:r>
            <a:r>
              <a:rPr lang="es-ES" sz="3600" b="1" dirty="0" err="1"/>
              <a:t>Mikrotik</a:t>
            </a:r>
            <a:r>
              <a:rPr lang="es-ES" sz="3600" b="1" dirty="0"/>
              <a:t> </a:t>
            </a:r>
            <a:r>
              <a:rPr lang="es-ES" sz="3600" b="1" dirty="0" err="1"/>
              <a:t>RouterOS</a:t>
            </a:r>
            <a:r>
              <a:rPr lang="es-ES" sz="3600" b="1" dirty="0"/>
              <a:t> cubre una licencia?</a:t>
            </a:r>
            <a:endParaRPr lang="es-ES_tradnl" sz="3600" dirty="0"/>
          </a:p>
          <a:p>
            <a:endParaRPr lang="es-ES" sz="3600" dirty="0" smtClean="0"/>
          </a:p>
          <a:p>
            <a:pPr algn="just"/>
            <a:r>
              <a:rPr lang="es-ES" sz="3600" dirty="0" smtClean="0"/>
              <a:t>La </a:t>
            </a:r>
            <a:r>
              <a:rPr lang="es-ES" sz="3600" dirty="0"/>
              <a:t>licencia nunca expira. Cada </a:t>
            </a:r>
            <a:r>
              <a:rPr lang="es-ES" sz="3600" dirty="0" err="1"/>
              <a:t>router</a:t>
            </a:r>
            <a:r>
              <a:rPr lang="es-ES" sz="3600" dirty="0"/>
              <a:t> instalado necesita una licencia separada.</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9708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a:t>La licencia expira?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La licencia nunca expira. El </a:t>
            </a:r>
            <a:r>
              <a:rPr lang="es-ES" sz="3600" dirty="0" err="1"/>
              <a:t>router</a:t>
            </a:r>
            <a:r>
              <a:rPr lang="es-ES" sz="3600" dirty="0"/>
              <a:t> se ejecuta por siempre. Pero, la licencia ha sido limitado a un tiempo de actualización - el periodo de tiempo durante el cual </a:t>
            </a:r>
            <a:r>
              <a:rPr lang="es-ES" sz="3600" dirty="0" err="1"/>
              <a:t>ud.</a:t>
            </a:r>
            <a:r>
              <a:rPr lang="es-ES" sz="3600" dirty="0"/>
              <a:t> puede actualizar el software a una versión más reciente.</a:t>
            </a:r>
            <a:endParaRPr lang="es-ES_tradnl" sz="3600" dirty="0"/>
          </a:p>
        </p:txBody>
      </p:sp>
    </p:spTree>
    <p:extLst>
      <p:ext uri="{BB962C8B-B14F-4D97-AF65-F5344CB8AC3E}">
        <p14:creationId xmlns:p14="http://schemas.microsoft.com/office/powerpoint/2010/main" val="2569708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a:t>Qué pasa cuando mi periodo de actualización termina?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Ud. puede mantener ejecutando el </a:t>
            </a:r>
            <a:r>
              <a:rPr lang="es-ES" sz="3600" dirty="0" err="1"/>
              <a:t>router</a:t>
            </a:r>
            <a:r>
              <a:rPr lang="es-ES" sz="3600" dirty="0"/>
              <a:t> cuando esta conforme con la versión del software instalado. En el caso que quiera buscar una actualización, </a:t>
            </a:r>
            <a:r>
              <a:rPr lang="es-ES" sz="3600" dirty="0" err="1"/>
              <a:t>ud.</a:t>
            </a:r>
            <a:r>
              <a:rPr lang="es-ES" sz="3600" dirty="0"/>
              <a:t> necesita extender el periodo de actualización comprando otra llave de licencia al 60% del costo de la licencia.</a:t>
            </a:r>
            <a:endParaRPr lang="es-ES_tradnl" sz="3600" dirty="0"/>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Como puedo reinstalar el software del </a:t>
            </a:r>
            <a:r>
              <a:rPr lang="es-ES" sz="3600" b="1" dirty="0" err="1"/>
              <a:t>Mikrotik</a:t>
            </a:r>
            <a:r>
              <a:rPr lang="es-ES" sz="3600" b="1" dirty="0"/>
              <a:t> </a:t>
            </a:r>
            <a:r>
              <a:rPr lang="es-ES" sz="3600" b="1" dirty="0" err="1"/>
              <a:t>Routeros</a:t>
            </a:r>
            <a:r>
              <a:rPr lang="es-ES" sz="3600" b="1" dirty="0"/>
              <a:t> sin perder mi licencia?</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r>
              <a:rPr lang="es-ES" sz="3600" dirty="0"/>
              <a:t>Ud. tiene que usar el procedimiento de CD, Disquetes ó </a:t>
            </a:r>
            <a:r>
              <a:rPr lang="es-ES" sz="3600" dirty="0" err="1"/>
              <a:t>Netinstall</a:t>
            </a:r>
            <a:r>
              <a:rPr lang="es-ES" sz="3600" dirty="0"/>
              <a:t> e instalar el </a:t>
            </a:r>
            <a:r>
              <a:rPr lang="es-ES" sz="3600" dirty="0" err="1"/>
              <a:t>Mikrotik</a:t>
            </a:r>
            <a:r>
              <a:rPr lang="es-ES" sz="3600" dirty="0"/>
              <a:t> </a:t>
            </a:r>
            <a:r>
              <a:rPr lang="es-ES" sz="3600" dirty="0" err="1"/>
              <a:t>RouterOS</a:t>
            </a:r>
            <a:r>
              <a:rPr lang="es-ES" sz="3600" dirty="0"/>
              <a:t> en el disco rígido con una versión de </a:t>
            </a:r>
            <a:r>
              <a:rPr lang="es-ES" sz="3600" dirty="0" err="1"/>
              <a:t>Mikrotik</a:t>
            </a:r>
            <a:r>
              <a:rPr lang="es-ES" sz="3600" dirty="0"/>
              <a:t> </a:t>
            </a:r>
            <a:r>
              <a:rPr lang="es-ES" sz="3600" dirty="0" err="1"/>
              <a:t>RouterOS</a:t>
            </a:r>
            <a:r>
              <a:rPr lang="es-ES" sz="3600" dirty="0"/>
              <a:t> anterior. La licencia es mantenida en el disco rígido. No formatee o utilice utilidades de </a:t>
            </a:r>
            <a:r>
              <a:rPr lang="es-ES" sz="3600" dirty="0" err="1"/>
              <a:t>particionamiento</a:t>
            </a:r>
            <a:r>
              <a:rPr lang="es-ES" sz="3600" dirty="0"/>
              <a:t>, ellas van a eliminar su llave! Use el mismo (inicial)</a:t>
            </a:r>
            <a:r>
              <a:rPr lang="es-ES" sz="3600" dirty="0" err="1"/>
              <a:t>seteo</a:t>
            </a:r>
            <a:r>
              <a:rPr lang="es-ES" sz="3600" dirty="0"/>
              <a:t> </a:t>
            </a:r>
            <a:r>
              <a:rPr lang="es-ES" sz="3600" dirty="0" smtClean="0"/>
              <a:t>del BIOS </a:t>
            </a:r>
            <a:r>
              <a:rPr lang="es-ES" sz="3600" dirty="0"/>
              <a:t>para su disco rígido.!</a:t>
            </a:r>
            <a:endParaRPr lang="es-ES_tradnl" sz="3600" dirty="0"/>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rmAutofit fontScale="90000"/>
          </a:bodyPr>
          <a:lstStyle/>
          <a:p>
            <a:r>
              <a:rPr lang="es-ES" b="1" dirty="0"/>
              <a:t>Puedo usar mi licencia de </a:t>
            </a:r>
            <a:r>
              <a:rPr lang="es-ES" b="1" dirty="0" err="1"/>
              <a:t>Mikrotik</a:t>
            </a:r>
            <a:r>
              <a:rPr lang="es-ES" b="1" dirty="0"/>
              <a:t> </a:t>
            </a:r>
            <a:r>
              <a:rPr lang="es-ES" b="1" dirty="0" err="1"/>
              <a:t>RouterOS</a:t>
            </a:r>
            <a:r>
              <a:rPr lang="es-ES" b="1" dirty="0"/>
              <a:t> en un hardware diferente?</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p>
            <a:pPr algn="just"/>
            <a:r>
              <a:rPr lang="es-ES" sz="3600" dirty="0"/>
              <a:t>Si, </a:t>
            </a:r>
            <a:r>
              <a:rPr lang="es-ES" sz="3600" dirty="0" err="1"/>
              <a:t>ud.</a:t>
            </a:r>
            <a:r>
              <a:rPr lang="es-ES" sz="3600" dirty="0"/>
              <a:t> puede usarla en otro hardware (</a:t>
            </a:r>
            <a:r>
              <a:rPr lang="es-ES" sz="3600" dirty="0" err="1"/>
              <a:t>motherboard,NICs</a:t>
            </a:r>
            <a:r>
              <a:rPr lang="es-ES" sz="3600" dirty="0"/>
              <a:t>) pero debería usar el mismo HDD. La licencia es mantenida en el HDD hasta que se formatee o la utilidad </a:t>
            </a:r>
            <a:r>
              <a:rPr lang="es-ES" sz="3600" dirty="0" err="1"/>
              <a:t>fdisk</a:t>
            </a:r>
            <a:r>
              <a:rPr lang="es-ES" sz="3600" dirty="0"/>
              <a:t> sea usada. Esto no requerirá el reinstalar el sistema cuando se mueva a un hardware diferente. Cuando pague la licencia, por favor sea cuidadoso, porque ésta no puede ser usada en otro disco rígido</a:t>
            </a:r>
            <a:r>
              <a:rPr lang="es-ES" sz="3600" dirty="0" smtClean="0"/>
              <a:t>.</a:t>
            </a:r>
          </a:p>
          <a:p>
            <a:endParaRPr lang="es-ES_tradnl" sz="3600" dirty="0"/>
          </a:p>
          <a:p>
            <a:pPr algn="just"/>
            <a:r>
              <a:rPr lang="es-ES" sz="3600" dirty="0"/>
              <a:t>Transferir la licencia a otro disco </a:t>
            </a:r>
            <a:r>
              <a:rPr lang="es-ES" sz="3600" dirty="0" err="1"/>
              <a:t>rigido</a:t>
            </a:r>
            <a:r>
              <a:rPr lang="es-ES" sz="3600" dirty="0"/>
              <a:t> tiene un costo de 10$. Contacte con el soporte para solucionar esto.</a:t>
            </a:r>
            <a:endParaRPr lang="es-ES_tradnl" sz="3600" dirty="0"/>
          </a:p>
        </p:txBody>
      </p:sp>
    </p:spTree>
    <p:extLst>
      <p:ext uri="{BB962C8B-B14F-4D97-AF65-F5344CB8AC3E}">
        <p14:creationId xmlns:p14="http://schemas.microsoft.com/office/powerpoint/2010/main" val="6748518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25760"/>
            <a:ext cx="8229600" cy="1143000"/>
          </a:xfrm>
        </p:spPr>
        <p:txBody>
          <a:bodyPr>
            <a:noAutofit/>
          </a:bodyPr>
          <a:lstStyle/>
          <a:p>
            <a:r>
              <a:rPr lang="es-ES" sz="2800" b="1" dirty="0"/>
              <a:t>Que puedo hacer si mi disco rígido con </a:t>
            </a:r>
            <a:r>
              <a:rPr lang="es-ES" sz="2800" b="1" dirty="0" err="1"/>
              <a:t>Mikrotik</a:t>
            </a:r>
            <a:r>
              <a:rPr lang="es-ES" sz="2800" b="1" dirty="0"/>
              <a:t> </a:t>
            </a:r>
            <a:r>
              <a:rPr lang="es-ES" sz="2800" b="1" dirty="0" err="1"/>
              <a:t>RouterOS</a:t>
            </a:r>
            <a:r>
              <a:rPr lang="es-ES" sz="2800" b="1" dirty="0"/>
              <a:t> se rompe y tengo que instalarlo en otro?</a:t>
            </a:r>
            <a:endParaRPr lang="es-ES_tradnl" sz="28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p>
            <a:pPr algn="just"/>
            <a:r>
              <a:rPr lang="es-ES" sz="3600" dirty="0"/>
              <a:t>Si </a:t>
            </a:r>
            <a:r>
              <a:rPr lang="es-ES" sz="3600" dirty="0" err="1"/>
              <a:t>ud.</a:t>
            </a:r>
            <a:r>
              <a:rPr lang="es-ES" sz="3600" dirty="0"/>
              <a:t> ha pagado la licencia, tiene que escribir a </a:t>
            </a:r>
            <a:r>
              <a:rPr lang="es-ES" sz="3600" dirty="0" err="1"/>
              <a:t>support@mikrotik.com</a:t>
            </a:r>
            <a:r>
              <a:rPr lang="es-ES" sz="3600" dirty="0"/>
              <a:t> y describir la situación. Nosotros podemos pedirle que nos </a:t>
            </a:r>
            <a:r>
              <a:rPr lang="es-ES" sz="3600" dirty="0" err="1"/>
              <a:t>envie</a:t>
            </a:r>
            <a:r>
              <a:rPr lang="es-ES" sz="3600" dirty="0"/>
              <a:t> el disco rígido roto antes de darle la llave de reemplazo</a:t>
            </a:r>
            <a:r>
              <a:rPr lang="es-ES" sz="3600" dirty="0" smtClean="0"/>
              <a:t>.</a:t>
            </a:r>
          </a:p>
          <a:p>
            <a:endParaRPr lang="es-ES" sz="3600" dirty="0"/>
          </a:p>
          <a:p>
            <a:pPr algn="just"/>
            <a:r>
              <a:rPr lang="es-ES" sz="3600" dirty="0"/>
              <a:t>Si </a:t>
            </a:r>
            <a:r>
              <a:rPr lang="es-ES" sz="3600" dirty="0" err="1"/>
              <a:t>ud.</a:t>
            </a:r>
            <a:r>
              <a:rPr lang="es-ES" sz="3600" dirty="0"/>
              <a:t> tiene una licencia </a:t>
            </a:r>
            <a:r>
              <a:rPr lang="es-ES" sz="3600" dirty="0" err="1"/>
              <a:t>gratís</a:t>
            </a:r>
            <a:r>
              <a:rPr lang="es-ES" sz="3600" dirty="0"/>
              <a:t> demo, ninguna llave de reemplazo puede ser ofrecida. Por favor obtenga otra licencia demo ó compre la licencia base.</a:t>
            </a:r>
            <a:endParaRPr lang="es-ES_tradnl" sz="3600" dirty="0"/>
          </a:p>
          <a:p>
            <a:endParaRPr lang="es-ES_tradnl" sz="3600" dirty="0"/>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r>
              <a:rPr lang="es-MX" b="1" dirty="0">
                <a:effectLst>
                  <a:outerShdw blurRad="38100" dist="38100" dir="2700000" algn="tl">
                    <a:srgbClr val="000000">
                      <a:alpha val="43137"/>
                    </a:srgbClr>
                  </a:outerShdw>
                </a:effectLst>
              </a:rPr>
              <a:t>Que es Mikrotik RouterOS™?</a:t>
            </a:r>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7 Marcador de contenido"/>
          <p:cNvSpPr txBox="1">
            <a:spLocks/>
          </p:cNvSpPr>
          <p:nvPr/>
        </p:nvSpPr>
        <p:spPr>
          <a:xfrm>
            <a:off x="609600" y="1752600"/>
            <a:ext cx="8229600" cy="4525963"/>
          </a:xfrm>
          <a:prstGeom prst="rect">
            <a:avLst/>
          </a:prstGeom>
        </p:spPr>
        <p:txBody>
          <a:bodyPr vert="horz" lIns="91440" tIns="45720" rIns="91440" bIns="45720" rtlCol="0">
            <a:normAutofit/>
          </a:bodyPr>
          <a:lstStyle/>
          <a:p>
            <a:pPr algn="just">
              <a:spcBef>
                <a:spcPct val="20000"/>
              </a:spcBef>
              <a:defRPr/>
            </a:pPr>
            <a:r>
              <a:rPr lang="es-ES" sz="3600" dirty="0" err="1"/>
              <a:t>Mikrotik</a:t>
            </a:r>
            <a:r>
              <a:rPr lang="es-ES" sz="3600" dirty="0"/>
              <a:t> </a:t>
            </a:r>
            <a:r>
              <a:rPr lang="es-ES" sz="3600" dirty="0" err="1"/>
              <a:t>Routeros</a:t>
            </a:r>
            <a:r>
              <a:rPr lang="es-ES" sz="3600" dirty="0"/>
              <a:t>™ es el sistema operativo y software del </a:t>
            </a:r>
            <a:r>
              <a:rPr lang="es-ES" sz="3600" dirty="0" err="1"/>
              <a:t>router</a:t>
            </a:r>
            <a:r>
              <a:rPr lang="es-ES" sz="3600" dirty="0"/>
              <a:t> el cual convierte a una PC Intel ó un </a:t>
            </a:r>
            <a:r>
              <a:rPr lang="es-ES" sz="3600" dirty="0" err="1"/>
              <a:t>Mikrotik</a:t>
            </a:r>
            <a:r>
              <a:rPr lang="es-ES" sz="3600" dirty="0"/>
              <a:t> </a:t>
            </a:r>
            <a:r>
              <a:rPr lang="es-ES" sz="3600" dirty="0" err="1"/>
              <a:t>RouterBOARD</a:t>
            </a:r>
            <a:r>
              <a:rPr lang="es-ES" sz="3600" dirty="0"/>
              <a:t>™ en un </a:t>
            </a:r>
            <a:r>
              <a:rPr lang="es-ES" sz="3600" dirty="0" err="1"/>
              <a:t>router</a:t>
            </a:r>
            <a:r>
              <a:rPr lang="es-ES" sz="3600" dirty="0"/>
              <a:t> dedicado.</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Autofit/>
          </a:bodyPr>
          <a:lstStyle/>
          <a:p>
            <a:r>
              <a:rPr lang="es-ES" sz="3200" b="1" dirty="0"/>
              <a:t>Qué limitaciones tiene la licencia </a:t>
            </a:r>
            <a:r>
              <a:rPr lang="es-ES" sz="3200" b="1" dirty="0" err="1"/>
              <a:t>gratís</a:t>
            </a:r>
            <a:r>
              <a:rPr lang="es-ES" sz="3200" b="1" dirty="0"/>
              <a:t> demo ?</a:t>
            </a:r>
            <a:endParaRPr lang="es-ES_tradnl" sz="32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47500" lnSpcReduction="20000"/>
          </a:bodyPr>
          <a:lstStyle/>
          <a:p>
            <a:pPr algn="just"/>
            <a:r>
              <a:rPr lang="es-ES" sz="3600" dirty="0" err="1"/>
              <a:t>RouterOS</a:t>
            </a:r>
            <a:r>
              <a:rPr lang="es-ES" sz="3600" dirty="0"/>
              <a:t> le permite usar todas sus </a:t>
            </a:r>
            <a:r>
              <a:rPr lang="es-ES" sz="3600" dirty="0" smtClean="0"/>
              <a:t>características </a:t>
            </a:r>
            <a:r>
              <a:rPr lang="es-ES" sz="3600" dirty="0"/>
              <a:t>sin registración por 24hs de ejecución en la primera corrida. Durante este periodo </a:t>
            </a:r>
            <a:r>
              <a:rPr lang="es-ES" sz="3600" dirty="0" err="1"/>
              <a:t>ud.</a:t>
            </a:r>
            <a:r>
              <a:rPr lang="es-ES" sz="3600" dirty="0"/>
              <a:t> debería obtener la llave, sino </a:t>
            </a:r>
            <a:r>
              <a:rPr lang="es-ES" sz="3600" dirty="0" err="1"/>
              <a:t>ud.</a:t>
            </a:r>
            <a:r>
              <a:rPr lang="es-ES" sz="3600" dirty="0"/>
              <a:t> necesitará reinstalar el sistema. Después </a:t>
            </a:r>
            <a:r>
              <a:rPr lang="es-ES" sz="3600" dirty="0" err="1"/>
              <a:t>ud.</a:t>
            </a:r>
            <a:r>
              <a:rPr lang="es-ES" sz="3600" dirty="0"/>
              <a:t> puede obtener una licencia demo (Llave </a:t>
            </a:r>
            <a:r>
              <a:rPr lang="es-ES" sz="3600" dirty="0" err="1"/>
              <a:t>gratís</a:t>
            </a:r>
            <a:r>
              <a:rPr lang="es-ES" sz="3600" dirty="0"/>
              <a:t>) con las siguientes limitaciones</a:t>
            </a:r>
            <a:r>
              <a:rPr lang="es-ES" sz="3600" dirty="0" smtClean="0"/>
              <a:t>:</a:t>
            </a:r>
          </a:p>
          <a:p>
            <a:endParaRPr lang="es-ES_tradnl" sz="3600" dirty="0"/>
          </a:p>
          <a:p>
            <a:pPr lvl="0"/>
            <a:r>
              <a:rPr lang="es-ES" sz="3600" dirty="0" err="1"/>
              <a:t>max</a:t>
            </a:r>
            <a:r>
              <a:rPr lang="es-ES" sz="3600" dirty="0"/>
              <a:t> </a:t>
            </a:r>
            <a:r>
              <a:rPr lang="es-ES" sz="3600" dirty="0" err="1"/>
              <a:t>EoIP</a:t>
            </a:r>
            <a:r>
              <a:rPr lang="es-ES" sz="3600" dirty="0"/>
              <a:t> </a:t>
            </a:r>
            <a:r>
              <a:rPr lang="es-ES" sz="3600" dirty="0" err="1"/>
              <a:t>tunnels</a:t>
            </a:r>
            <a:r>
              <a:rPr lang="es-ES" sz="3600" dirty="0"/>
              <a:t> - 1</a:t>
            </a:r>
            <a:endParaRPr lang="es-ES_tradnl" sz="3600" dirty="0"/>
          </a:p>
          <a:p>
            <a:pPr lvl="0"/>
            <a:r>
              <a:rPr lang="es-ES" sz="3600" dirty="0" err="1"/>
              <a:t>max</a:t>
            </a:r>
            <a:r>
              <a:rPr lang="es-ES" sz="3600" dirty="0"/>
              <a:t> PPTP </a:t>
            </a:r>
            <a:r>
              <a:rPr lang="es-ES" sz="3600" dirty="0" err="1"/>
              <a:t>tunnels</a:t>
            </a:r>
            <a:r>
              <a:rPr lang="es-ES" sz="3600" dirty="0"/>
              <a:t> - 1.</a:t>
            </a:r>
            <a:endParaRPr lang="es-ES_tradnl" sz="3600" dirty="0"/>
          </a:p>
          <a:p>
            <a:pPr lvl="0"/>
            <a:r>
              <a:rPr lang="es-ES" sz="3600" dirty="0" err="1"/>
              <a:t>max</a:t>
            </a:r>
            <a:r>
              <a:rPr lang="es-ES" sz="3600" dirty="0"/>
              <a:t> PPPoE </a:t>
            </a:r>
            <a:r>
              <a:rPr lang="es-ES" sz="3600" dirty="0" err="1"/>
              <a:t>tunnels</a:t>
            </a:r>
            <a:r>
              <a:rPr lang="es-ES" sz="3600" dirty="0"/>
              <a:t> - 1.</a:t>
            </a:r>
            <a:endParaRPr lang="es-ES_tradnl" sz="3600" dirty="0"/>
          </a:p>
          <a:p>
            <a:pPr lvl="0"/>
            <a:r>
              <a:rPr lang="es-ES" sz="3600" dirty="0" err="1"/>
              <a:t>max</a:t>
            </a:r>
            <a:r>
              <a:rPr lang="es-ES" sz="3600" dirty="0"/>
              <a:t> L2TP </a:t>
            </a:r>
            <a:r>
              <a:rPr lang="es-ES" sz="3600" dirty="0" err="1"/>
              <a:t>tunnels</a:t>
            </a:r>
            <a:r>
              <a:rPr lang="es-ES" sz="3600" dirty="0"/>
              <a:t> - 1</a:t>
            </a:r>
            <a:endParaRPr lang="es-ES_tradnl" sz="3600" dirty="0"/>
          </a:p>
          <a:p>
            <a:pPr lvl="0"/>
            <a:r>
              <a:rPr lang="es-ES" sz="3600" dirty="0" err="1"/>
              <a:t>max</a:t>
            </a:r>
            <a:r>
              <a:rPr lang="es-ES" sz="3600" dirty="0"/>
              <a:t> </a:t>
            </a:r>
            <a:r>
              <a:rPr lang="es-ES" sz="3600" dirty="0" err="1"/>
              <a:t>HotSpot</a:t>
            </a:r>
            <a:r>
              <a:rPr lang="es-ES" sz="3600" dirty="0"/>
              <a:t> active </a:t>
            </a:r>
            <a:r>
              <a:rPr lang="es-ES" sz="3600" dirty="0" err="1"/>
              <a:t>users</a:t>
            </a:r>
            <a:r>
              <a:rPr lang="es-ES" sz="3600" dirty="0"/>
              <a:t> - 1.</a:t>
            </a:r>
            <a:endParaRPr lang="es-ES_tradnl" sz="3600" dirty="0"/>
          </a:p>
          <a:p>
            <a:pPr lvl="0"/>
            <a:r>
              <a:rPr lang="es-ES" sz="3600" dirty="0" err="1"/>
              <a:t>max</a:t>
            </a:r>
            <a:r>
              <a:rPr lang="es-ES" sz="3600" dirty="0"/>
              <a:t> P2P firewall rules - 1</a:t>
            </a:r>
            <a:endParaRPr lang="es-ES_tradnl" sz="3600" dirty="0"/>
          </a:p>
          <a:p>
            <a:pPr lvl="0"/>
            <a:r>
              <a:rPr lang="es-ES" sz="3600" dirty="0" err="1"/>
              <a:t>max</a:t>
            </a:r>
            <a:r>
              <a:rPr lang="es-ES" sz="3600" dirty="0"/>
              <a:t> VLAN interfaces - 1</a:t>
            </a:r>
            <a:endParaRPr lang="es-ES_tradnl" sz="3600" dirty="0"/>
          </a:p>
          <a:p>
            <a:pPr lvl="0"/>
            <a:r>
              <a:rPr lang="es-ES" sz="3600" dirty="0" err="1"/>
              <a:t>max</a:t>
            </a:r>
            <a:r>
              <a:rPr lang="es-ES" sz="3600" dirty="0"/>
              <a:t> </a:t>
            </a:r>
            <a:r>
              <a:rPr lang="es-ES" sz="3600" dirty="0" err="1"/>
              <a:t>number</a:t>
            </a:r>
            <a:r>
              <a:rPr lang="es-ES" sz="3600" dirty="0"/>
              <a:t> of </a:t>
            </a:r>
            <a:r>
              <a:rPr lang="es-ES" sz="3600" dirty="0" err="1"/>
              <a:t>queues</a:t>
            </a:r>
            <a:r>
              <a:rPr lang="es-ES" sz="3600" dirty="0"/>
              <a:t> - 1.</a:t>
            </a:r>
            <a:endParaRPr lang="es-ES_tradnl" sz="3600" dirty="0"/>
          </a:p>
          <a:p>
            <a:pPr lvl="0"/>
            <a:r>
              <a:rPr lang="es-ES" sz="3600" dirty="0" err="1"/>
              <a:t>max</a:t>
            </a:r>
            <a:r>
              <a:rPr lang="es-ES" sz="3600" dirty="0"/>
              <a:t> </a:t>
            </a:r>
            <a:r>
              <a:rPr lang="es-ES" sz="3600" dirty="0" err="1"/>
              <a:t>number</a:t>
            </a:r>
            <a:r>
              <a:rPr lang="es-ES" sz="3600" dirty="0"/>
              <a:t> of NAT rules - 1.</a:t>
            </a:r>
            <a:endParaRPr lang="es-ES_tradnl" sz="3600" dirty="0"/>
          </a:p>
          <a:p>
            <a:pPr lvl="0"/>
            <a:r>
              <a:rPr lang="es-ES" sz="3600" dirty="0"/>
              <a:t>Web Cache </a:t>
            </a:r>
            <a:r>
              <a:rPr lang="es-ES" sz="3600" dirty="0" err="1"/>
              <a:t>is</a:t>
            </a:r>
            <a:r>
              <a:rPr lang="es-ES" sz="3600" dirty="0"/>
              <a:t> </a:t>
            </a:r>
            <a:r>
              <a:rPr lang="es-ES" sz="3600" dirty="0" err="1"/>
              <a:t>disabled</a:t>
            </a:r>
            <a:endParaRPr lang="es-ES_tradnl" sz="3600" dirty="0"/>
          </a:p>
          <a:p>
            <a:pPr lvl="0"/>
            <a:r>
              <a:rPr lang="es-ES" sz="3600" dirty="0" err="1"/>
              <a:t>Radius</a:t>
            </a:r>
            <a:r>
              <a:rPr lang="es-ES" sz="3600" dirty="0"/>
              <a:t> </a:t>
            </a:r>
            <a:r>
              <a:rPr lang="es-ES" sz="3600" dirty="0" err="1"/>
              <a:t>client</a:t>
            </a:r>
            <a:r>
              <a:rPr lang="es-ES" sz="3600" dirty="0"/>
              <a:t> </a:t>
            </a:r>
            <a:r>
              <a:rPr lang="es-ES" sz="3600" dirty="0" err="1"/>
              <a:t>is</a:t>
            </a:r>
            <a:r>
              <a:rPr lang="es-ES" sz="3600" dirty="0"/>
              <a:t> </a:t>
            </a:r>
            <a:r>
              <a:rPr lang="es-ES" sz="3600" dirty="0" err="1"/>
              <a:t>disabled</a:t>
            </a:r>
            <a:endParaRPr lang="es-ES_tradnl" sz="3600" dirty="0"/>
          </a:p>
          <a:p>
            <a:pPr lvl="0"/>
            <a:r>
              <a:rPr lang="es-ES" sz="3600" dirty="0"/>
              <a:t>RIP, OSPF, BGP are </a:t>
            </a:r>
            <a:r>
              <a:rPr lang="es-ES" sz="3600" dirty="0" err="1"/>
              <a:t>disabled</a:t>
            </a:r>
            <a:endParaRPr lang="es-ES_tradnl" sz="3600" dirty="0"/>
          </a:p>
          <a:p>
            <a:pPr lvl="0"/>
            <a:r>
              <a:rPr lang="es-ES" sz="3600" dirty="0" err="1"/>
              <a:t>Wireless</a:t>
            </a:r>
            <a:r>
              <a:rPr lang="es-ES" sz="3600" dirty="0"/>
              <a:t> </a:t>
            </a:r>
            <a:r>
              <a:rPr lang="es-ES" sz="3600" dirty="0" err="1"/>
              <a:t>or</a:t>
            </a:r>
            <a:r>
              <a:rPr lang="es-ES" sz="3600" dirty="0"/>
              <a:t> </a:t>
            </a:r>
            <a:r>
              <a:rPr lang="es-ES" sz="3600" dirty="0" err="1"/>
              <a:t>Synchronous</a:t>
            </a:r>
            <a:r>
              <a:rPr lang="es-ES" sz="3600" dirty="0"/>
              <a:t> are </a:t>
            </a:r>
            <a:r>
              <a:rPr lang="es-ES" sz="3600" dirty="0" err="1"/>
              <a:t>disabled</a:t>
            </a:r>
            <a:endParaRPr lang="es-ES_tradnl" sz="3600" dirty="0"/>
          </a:p>
          <a:p>
            <a:pPr lvl="0"/>
            <a:r>
              <a:rPr lang="es-ES" sz="3600" dirty="0" err="1"/>
              <a:t>Upgrade</a:t>
            </a:r>
            <a:r>
              <a:rPr lang="es-ES" sz="3600" dirty="0"/>
              <a:t> erases </a:t>
            </a:r>
            <a:r>
              <a:rPr lang="es-ES" sz="3600" dirty="0" err="1"/>
              <a:t>all</a:t>
            </a:r>
            <a:r>
              <a:rPr lang="es-ES" sz="3600" dirty="0"/>
              <a:t> </a:t>
            </a:r>
            <a:r>
              <a:rPr lang="es-ES" sz="3600" dirty="0" err="1" smtClean="0"/>
              <a:t>configuration</a:t>
            </a:r>
            <a:endParaRPr lang="es-ES" sz="3600" dirty="0" smtClean="0"/>
          </a:p>
          <a:p>
            <a:pPr lvl="0"/>
            <a:endParaRPr lang="es-ES_tradnl" sz="3600" dirty="0"/>
          </a:p>
          <a:p>
            <a:r>
              <a:rPr lang="es-ES" sz="3600" dirty="0"/>
              <a:t>Más información disponible en el manual.</a:t>
            </a:r>
            <a:endParaRPr lang="es-ES_tradnl" sz="3600" dirty="0"/>
          </a:p>
        </p:txBody>
      </p:sp>
    </p:spTree>
    <p:extLst>
      <p:ext uri="{BB962C8B-B14F-4D97-AF65-F5344CB8AC3E}">
        <p14:creationId xmlns:p14="http://schemas.microsoft.com/office/powerpoint/2010/main" val="136193278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lstStyle/>
          <a:p>
            <a:r>
              <a:rPr lang="es-ES" b="1" dirty="0"/>
              <a:t>Como puedo ingresar la licencia?</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p>
            <a:r>
              <a:rPr lang="es-ES" sz="3600" dirty="0"/>
              <a:t>Ingresando la llave por Consola/FTP</a:t>
            </a:r>
            <a:endParaRPr lang="es-ES_tradnl" sz="3600" dirty="0"/>
          </a:p>
          <a:p>
            <a:pPr lvl="0" algn="just"/>
            <a:r>
              <a:rPr lang="es-ES" sz="3600" dirty="0"/>
              <a:t>Importar la fila adjunta con el comando '/</a:t>
            </a:r>
            <a:r>
              <a:rPr lang="es-ES" sz="3600" dirty="0" err="1"/>
              <a:t>system</a:t>
            </a:r>
            <a:r>
              <a:rPr lang="es-ES" sz="3600" dirty="0"/>
              <a:t> </a:t>
            </a:r>
            <a:r>
              <a:rPr lang="es-ES" sz="3600" dirty="0" err="1"/>
              <a:t>license</a:t>
            </a:r>
            <a:r>
              <a:rPr lang="es-ES" sz="3600" dirty="0"/>
              <a:t> </a:t>
            </a:r>
            <a:r>
              <a:rPr lang="es-ES" sz="3600" dirty="0" err="1"/>
              <a:t>import</a:t>
            </a:r>
            <a:r>
              <a:rPr lang="es-ES" sz="3600" dirty="0"/>
              <a:t>' (</a:t>
            </a:r>
            <a:r>
              <a:rPr lang="es-ES" sz="3600" dirty="0" err="1"/>
              <a:t>ud.</a:t>
            </a:r>
            <a:r>
              <a:rPr lang="es-ES" sz="3600" dirty="0"/>
              <a:t> debería subir este archivo hacia el servidor FTP del </a:t>
            </a:r>
            <a:r>
              <a:rPr lang="es-ES" sz="3600" dirty="0" err="1"/>
              <a:t>router</a:t>
            </a:r>
            <a:r>
              <a:rPr lang="es-ES" sz="3600" dirty="0"/>
              <a:t>)</a:t>
            </a:r>
            <a:endParaRPr lang="es-ES_tradnl" sz="3600" dirty="0"/>
          </a:p>
          <a:p>
            <a:pPr algn="just"/>
            <a:endParaRPr lang="es-ES" sz="3600" dirty="0" smtClean="0"/>
          </a:p>
          <a:p>
            <a:pPr algn="just"/>
            <a:r>
              <a:rPr lang="es-ES" sz="3600" dirty="0" smtClean="0"/>
              <a:t>Ingresando </a:t>
            </a:r>
            <a:r>
              <a:rPr lang="es-ES" sz="3600" dirty="0"/>
              <a:t>la llave con Consola/Telnet:</a:t>
            </a:r>
            <a:endParaRPr lang="es-ES_tradnl" sz="3600" dirty="0"/>
          </a:p>
          <a:p>
            <a:pPr lvl="0" algn="just"/>
            <a:r>
              <a:rPr lang="es-ES" sz="3600" dirty="0"/>
              <a:t>usar copiar/pegar para ingresar la llave en una ventana Telnet (no importa que </a:t>
            </a:r>
            <a:r>
              <a:rPr lang="es-ES" sz="3600" dirty="0" err="1"/>
              <a:t>submenu</a:t>
            </a:r>
            <a:r>
              <a:rPr lang="es-ES" sz="3600" dirty="0"/>
              <a:t>). </a:t>
            </a:r>
            <a:r>
              <a:rPr lang="es-ES" sz="3600" dirty="0" smtClean="0"/>
              <a:t>Asegúrese </a:t>
            </a:r>
            <a:r>
              <a:rPr lang="es-ES" sz="3600" dirty="0"/>
              <a:t>de copiar la llave completa, incluyendo las </a:t>
            </a:r>
            <a:r>
              <a:rPr lang="es-ES" sz="3600" dirty="0" smtClean="0"/>
              <a:t>líneas </a:t>
            </a:r>
            <a:r>
              <a:rPr lang="es-ES" sz="3600" dirty="0"/>
              <a:t>"--BEGIN MIKROTIK SOFTWARE KEY--" y "--END MIKROTIK SOFTWARE KEY--"</a:t>
            </a:r>
            <a:endParaRPr lang="es-ES_tradnl" sz="3600" dirty="0"/>
          </a:p>
          <a:p>
            <a:pPr algn="just"/>
            <a:endParaRPr lang="es-ES" sz="3600" dirty="0" smtClean="0"/>
          </a:p>
          <a:p>
            <a:pPr algn="just"/>
            <a:r>
              <a:rPr lang="es-ES" sz="3600" dirty="0" smtClean="0"/>
              <a:t>Ingresando </a:t>
            </a:r>
            <a:r>
              <a:rPr lang="es-ES" sz="3600" dirty="0"/>
              <a:t>la llave vía </a:t>
            </a:r>
            <a:r>
              <a:rPr lang="es-ES" sz="3600" dirty="0" err="1"/>
              <a:t>WinBox</a:t>
            </a:r>
            <a:endParaRPr lang="es-ES_tradnl" sz="3600" dirty="0"/>
          </a:p>
          <a:p>
            <a:pPr lvl="0"/>
            <a:r>
              <a:rPr lang="es-ES" sz="3600" dirty="0"/>
              <a:t>use el </a:t>
            </a:r>
            <a:r>
              <a:rPr lang="es-ES" sz="3600" dirty="0" err="1"/>
              <a:t>menu</a:t>
            </a:r>
            <a:r>
              <a:rPr lang="es-ES" sz="3600" dirty="0"/>
              <a:t> '</a:t>
            </a:r>
            <a:r>
              <a:rPr lang="es-ES" sz="3600" dirty="0" err="1"/>
              <a:t>system</a:t>
            </a:r>
            <a:r>
              <a:rPr lang="es-ES" sz="3600" dirty="0"/>
              <a:t> -&gt; </a:t>
            </a:r>
            <a:r>
              <a:rPr lang="es-ES" sz="3600" dirty="0" err="1"/>
              <a:t>license</a:t>
            </a:r>
            <a:r>
              <a:rPr lang="es-ES" sz="3600" dirty="0"/>
              <a:t>' del </a:t>
            </a:r>
            <a:r>
              <a:rPr lang="es-ES" sz="3600" dirty="0" err="1"/>
              <a:t>Winbox</a:t>
            </a:r>
            <a:r>
              <a:rPr lang="es-ES" sz="3600" dirty="0"/>
              <a:t> para pegar ó importar la llave.</a:t>
            </a:r>
            <a:endParaRPr lang="es-ES_tradnl" sz="3600" dirty="0"/>
          </a:p>
        </p:txBody>
      </p:sp>
    </p:spTree>
    <p:extLst>
      <p:ext uri="{BB962C8B-B14F-4D97-AF65-F5344CB8AC3E}">
        <p14:creationId xmlns:p14="http://schemas.microsoft.com/office/powerpoint/2010/main" val="136193278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85918" y="2400294"/>
            <a:ext cx="6672282" cy="1957400"/>
          </a:xfrm>
        </p:spPr>
        <p:txBody>
          <a:bodyPr>
            <a:normAutofit/>
          </a:bodyPr>
          <a:lstStyle/>
          <a:p>
            <a:r>
              <a:rPr lang="es-MX" sz="5400" dirty="0" smtClean="0">
                <a:effectLst>
                  <a:outerShdw blurRad="38100" dist="38100" dir="2700000" algn="tl">
                    <a:srgbClr val="000000">
                      <a:alpha val="43137"/>
                    </a:srgbClr>
                  </a:outerShdw>
                </a:effectLst>
              </a:rPr>
              <a:t>¿Preguntas?</a:t>
            </a:r>
            <a:endParaRPr lang="es-MX" sz="5400" dirty="0">
              <a:effectLst>
                <a:outerShdw blurRad="38100" dist="38100" dir="2700000" algn="tl">
                  <a:srgbClr val="000000">
                    <a:alpha val="43137"/>
                  </a:srgbClr>
                </a:outerShdw>
              </a:effectLst>
            </a:endParaRPr>
          </a:p>
        </p:txBody>
      </p:sp>
      <p:sp>
        <p:nvSpPr>
          <p:cNvPr id="4" name="3 Rectángulo"/>
          <p:cNvSpPr/>
          <p:nvPr/>
        </p:nvSpPr>
        <p:spPr>
          <a:xfrm>
            <a:off x="0" y="0"/>
            <a:ext cx="1571604" cy="6858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aguila_color.png"/>
          <p:cNvPicPr>
            <a:picLocks noChangeAspect="1"/>
          </p:cNvPicPr>
          <p:nvPr/>
        </p:nvPicPr>
        <p:blipFill>
          <a:blip r:embed="rId2" cstate="print"/>
          <a:stretch>
            <a:fillRect/>
          </a:stretch>
        </p:blipFill>
        <p:spPr>
          <a:xfrm>
            <a:off x="110084" y="104049"/>
            <a:ext cx="1247206" cy="1610439"/>
          </a:xfrm>
          <a:prstGeom prst="rect">
            <a:avLst/>
          </a:prstGeom>
          <a:effectLst>
            <a:outerShdw blurRad="63500" sx="102000" sy="102000" algn="ctr" rotWithShape="0">
              <a:prstClr val="black">
                <a:alpha val="40000"/>
              </a:prstClr>
            </a:outerShdw>
          </a:effectLst>
        </p:spPr>
      </p:pic>
      <p:sp>
        <p:nvSpPr>
          <p:cNvPr id="8" name="7 CuadroTexto"/>
          <p:cNvSpPr txBox="1"/>
          <p:nvPr/>
        </p:nvSpPr>
        <p:spPr>
          <a:xfrm>
            <a:off x="-72008" y="1733124"/>
            <a:ext cx="1691680" cy="338554"/>
          </a:xfrm>
          <a:prstGeom prst="rect">
            <a:avLst/>
          </a:prstGeom>
          <a:noFill/>
        </p:spPr>
        <p:txBody>
          <a:bodyPr wrap="square" rtlCol="0">
            <a:spAutoFit/>
          </a:bodyPr>
          <a:lstStyle/>
          <a:p>
            <a:pPr algn="ctr"/>
            <a:r>
              <a:rPr lang="es-MX" sz="800" b="1" u="none" dirty="0" smtClean="0">
                <a:solidFill>
                  <a:schemeClr val="bg1"/>
                </a:solidFill>
                <a:effectLst>
                  <a:outerShdw blurRad="38100" dist="38100" dir="2700000" algn="tl">
                    <a:srgbClr val="000000">
                      <a:alpha val="43137"/>
                    </a:srgbClr>
                  </a:outerShdw>
                </a:effectLst>
              </a:rPr>
              <a:t>Facultad de Informática Mazatlán</a:t>
            </a:r>
          </a:p>
          <a:p>
            <a:pPr algn="ctr"/>
            <a:r>
              <a:rPr lang="es-MX" sz="800" b="1" u="none" dirty="0" smtClean="0">
                <a:solidFill>
                  <a:schemeClr val="bg1"/>
                </a:solidFill>
                <a:effectLst>
                  <a:outerShdw blurRad="38100" dist="38100" dir="2700000" algn="tl">
                    <a:srgbClr val="000000">
                      <a:alpha val="43137"/>
                    </a:srgbClr>
                  </a:outerShdw>
                </a:effectLst>
              </a:rPr>
              <a:t>Universidad Autónoma de Sinaloa</a:t>
            </a:r>
            <a:endParaRPr lang="es-MX" sz="800" b="1" u="none" dirty="0">
              <a:solidFill>
                <a:schemeClr val="bg1"/>
              </a:solidFill>
              <a:effectLst>
                <a:outerShdw blurRad="38100" dist="38100" dir="2700000" algn="tl">
                  <a:srgbClr val="000000">
                    <a:alpha val="43137"/>
                  </a:srgbClr>
                </a:outerShdw>
              </a:effectLst>
            </a:endParaRPr>
          </a:p>
        </p:txBody>
      </p:sp>
      <p:sp>
        <p:nvSpPr>
          <p:cNvPr id="11" name="2 Subtítulo"/>
          <p:cNvSpPr>
            <a:spLocks noGrp="1"/>
          </p:cNvSpPr>
          <p:nvPr>
            <p:ph type="subTitle" idx="1"/>
          </p:nvPr>
        </p:nvSpPr>
        <p:spPr>
          <a:xfrm>
            <a:off x="2428860" y="4391044"/>
            <a:ext cx="5572164" cy="1752600"/>
          </a:xfrm>
        </p:spPr>
        <p:txBody>
          <a:bodyPr anchor="ctr">
            <a:normAutofit/>
          </a:bodyPr>
          <a:lstStyle/>
          <a:p>
            <a:r>
              <a:rPr lang="es-MX" sz="1800" b="1" dirty="0" smtClean="0"/>
              <a:t>L.I. José David Santana </a:t>
            </a:r>
            <a:r>
              <a:rPr lang="es-MX" sz="1800" b="1" dirty="0" err="1" smtClean="0"/>
              <a:t>Alaniz</a:t>
            </a:r>
            <a:endParaRPr lang="es-MX" sz="1800" b="1" dirty="0" smtClean="0"/>
          </a:p>
          <a:p>
            <a:r>
              <a:rPr lang="es-MX" sz="1800" b="1" dirty="0" smtClean="0"/>
              <a:t>E-mail: dsantana@uas.edu.mx</a:t>
            </a:r>
          </a:p>
        </p:txBody>
      </p:sp>
      <p:grpSp>
        <p:nvGrpSpPr>
          <p:cNvPr id="13" name="Agrupar 12"/>
          <p:cNvGrpSpPr/>
          <p:nvPr/>
        </p:nvGrpSpPr>
        <p:grpSpPr>
          <a:xfrm>
            <a:off x="1691680" y="6165304"/>
            <a:ext cx="6768752" cy="648072"/>
            <a:chOff x="1691680" y="6165304"/>
            <a:chExt cx="6768752" cy="648072"/>
          </a:xfrm>
        </p:grpSpPr>
        <p:pic>
          <p:nvPicPr>
            <p:cNvPr id="14" name="Imagen 13" descr="D:\Desktop\Logotipos\logo consolidacion 2017.jpg"/>
            <p:cNvPicPr/>
            <p:nvPr/>
          </p:nvPicPr>
          <p:blipFill>
            <a:blip r:embed="rId3"/>
            <a:srcRect/>
            <a:stretch>
              <a:fillRect/>
            </a:stretch>
          </p:blipFill>
          <p:spPr bwMode="auto">
            <a:xfrm>
              <a:off x="7498407" y="6165304"/>
              <a:ext cx="962025" cy="641350"/>
            </a:xfrm>
            <a:prstGeom prst="rect">
              <a:avLst/>
            </a:prstGeom>
            <a:noFill/>
            <a:ln w="9525">
              <a:noFill/>
              <a:miter lim="800000"/>
              <a:headEnd/>
              <a:tailEnd/>
            </a:ln>
          </p:spPr>
        </p:pic>
        <p:grpSp>
          <p:nvGrpSpPr>
            <p:cNvPr id="15" name="Agrupar 14"/>
            <p:cNvGrpSpPr/>
            <p:nvPr/>
          </p:nvGrpSpPr>
          <p:grpSpPr>
            <a:xfrm>
              <a:off x="1691680" y="6259378"/>
              <a:ext cx="5760640" cy="553998"/>
              <a:chOff x="1691680" y="6259378"/>
              <a:chExt cx="5760640" cy="553998"/>
            </a:xfrm>
          </p:grpSpPr>
          <p:sp>
            <p:nvSpPr>
              <p:cNvPr id="16" name="Rectángulo 15"/>
              <p:cNvSpPr/>
              <p:nvPr/>
            </p:nvSpPr>
            <p:spPr>
              <a:xfrm>
                <a:off x="1691680" y="6259378"/>
                <a:ext cx="5760640" cy="553998"/>
              </a:xfrm>
              <a:prstGeom prst="rect">
                <a:avLst/>
              </a:prstGeom>
            </p:spPr>
            <p:txBody>
              <a:bodyPr wrap="square">
                <a:spAutoFit/>
              </a:bodyPr>
              <a:lstStyle/>
              <a:p>
                <a:pPr algn="ctr"/>
                <a:r>
                  <a:rPr lang="es-MX" sz="1000" dirty="0"/>
                  <a:t>Av. Universidad y Leonismo Internacional,  C. P. 82017 Mazatlán, Sinaloa, </a:t>
                </a:r>
                <a:r>
                  <a:rPr lang="es-MX" sz="1000" dirty="0" smtClean="0"/>
                  <a:t>México</a:t>
                </a:r>
                <a:r>
                  <a:rPr lang="es-ES_tradnl" sz="1000" dirty="0" smtClean="0"/>
                  <a:t>.</a:t>
                </a:r>
              </a:p>
              <a:p>
                <a:pPr algn="ctr"/>
                <a:r>
                  <a:rPr lang="es-MX" sz="1000" dirty="0"/>
                  <a:t>Tel/Fax (669) 981-1560  http://</a:t>
                </a:r>
                <a:r>
                  <a:rPr lang="es-MX" sz="1000" dirty="0" smtClean="0"/>
                  <a:t>informaticamazatlan.mx           Fimaz </a:t>
                </a:r>
                <a:r>
                  <a:rPr lang="es-MX" sz="1000" dirty="0"/>
                  <a:t>Uas</a:t>
                </a:r>
                <a:r>
                  <a:rPr lang="es-ES_tradnl" sz="1000" dirty="0"/>
                  <a:t> </a:t>
                </a:r>
                <a:endParaRPr lang="es-ES_tradnl" sz="1000" dirty="0" smtClean="0"/>
              </a:p>
              <a:p>
                <a:pPr algn="ctr"/>
                <a:endParaRPr lang="es-ES" sz="1000" dirty="0"/>
              </a:p>
            </p:txBody>
          </p:sp>
          <p:pic>
            <p:nvPicPr>
              <p:cNvPr id="17" name="Imagen 16"/>
              <p:cNvPicPr>
                <a:picLocks noChangeAspect="1"/>
              </p:cNvPicPr>
              <p:nvPr/>
            </p:nvPicPr>
            <p:blipFill>
              <a:blip r:embed="rId4"/>
              <a:stretch>
                <a:fillRect/>
              </a:stretch>
            </p:blipFill>
            <p:spPr>
              <a:xfrm>
                <a:off x="5716927" y="6453336"/>
                <a:ext cx="158418" cy="158418"/>
              </a:xfrm>
              <a:prstGeom prst="rect">
                <a:avLst/>
              </a:prstGeom>
            </p:spPr>
          </p:pic>
        </p:grpSp>
      </p:gr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000" b="1" dirty="0"/>
              <a:t>Puedo probar las funcionalidades del </a:t>
            </a:r>
            <a:r>
              <a:rPr lang="es-ES" sz="3000" b="1" dirty="0" err="1"/>
              <a:t>Mikrotik</a:t>
            </a:r>
            <a:r>
              <a:rPr lang="es-ES" sz="3000" b="1" dirty="0"/>
              <a:t> </a:t>
            </a:r>
            <a:r>
              <a:rPr lang="es-ES" sz="3000" b="1" dirty="0" err="1"/>
              <a:t>RouterOS</a:t>
            </a:r>
            <a:r>
              <a:rPr lang="es-ES" sz="3000" b="1" dirty="0"/>
              <a:t>™ antes de comprar la licencia?</a:t>
            </a:r>
            <a:endParaRPr lang="es-ES_tradnl" sz="30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r>
              <a:rPr lang="es-ES" sz="3600" dirty="0"/>
              <a:t>Si, puede bajar la instalación del sitio de </a:t>
            </a:r>
            <a:r>
              <a:rPr lang="es-ES" sz="3600" dirty="0" err="1"/>
              <a:t>Mikrotik</a:t>
            </a:r>
            <a:r>
              <a:rPr lang="es-ES" sz="3600" dirty="0"/>
              <a:t> e instalar su propio </a:t>
            </a:r>
            <a:r>
              <a:rPr lang="es-ES" sz="3600" dirty="0" err="1"/>
              <a:t>Mikrotik</a:t>
            </a:r>
            <a:r>
              <a:rPr lang="es-ES" sz="3600" dirty="0"/>
              <a:t> </a:t>
            </a:r>
            <a:r>
              <a:rPr lang="es-ES" sz="3600" dirty="0" err="1"/>
              <a:t>Router</a:t>
            </a:r>
            <a:r>
              <a:rPr lang="es-ES" sz="3600" dirty="0"/>
              <a:t>. El </a:t>
            </a:r>
            <a:r>
              <a:rPr lang="es-ES" sz="3600" dirty="0" err="1"/>
              <a:t>router</a:t>
            </a:r>
            <a:r>
              <a:rPr lang="es-ES" sz="3600" dirty="0"/>
              <a:t> tiene una funcionalidad completa sin la licencia por 24 horas de ejecución. Es el tiempo suficiente para probar el </a:t>
            </a:r>
            <a:r>
              <a:rPr lang="es-ES" sz="3600" dirty="0" err="1"/>
              <a:t>router</a:t>
            </a:r>
            <a:r>
              <a:rPr lang="es-ES" sz="3600" dirty="0"/>
              <a:t> de 3 a 8 días, si se apaga el </a:t>
            </a:r>
            <a:r>
              <a:rPr lang="es-ES" sz="3600" dirty="0" err="1"/>
              <a:t>router</a:t>
            </a:r>
            <a:r>
              <a:rPr lang="es-ES" sz="3600" dirty="0"/>
              <a:t> al final de cada día.</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Donde puedo obtener la llave de la licencia?</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Crear una cuenta en el sitio de </a:t>
            </a:r>
            <a:r>
              <a:rPr lang="es-ES" sz="3600" dirty="0" err="1"/>
              <a:t>Mikrotik</a:t>
            </a:r>
            <a:r>
              <a:rPr lang="es-ES" sz="3600" dirty="0"/>
              <a:t> (en la esquina superior derecha de </a:t>
            </a:r>
            <a:r>
              <a:rPr lang="es-ES" sz="3600" dirty="0" err="1"/>
              <a:t>www.mikrotik.com</a:t>
            </a:r>
            <a:r>
              <a:rPr lang="es-ES" sz="3600" dirty="0"/>
              <a:t>). Puede usar una tarjeta de </a:t>
            </a:r>
            <a:r>
              <a:rPr lang="es-ES" sz="3600" dirty="0" err="1"/>
              <a:t>credíto</a:t>
            </a:r>
            <a:r>
              <a:rPr lang="es-ES" sz="3600" dirty="0"/>
              <a:t> para pagar la llave.</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188640"/>
            <a:ext cx="8229600" cy="1143000"/>
          </a:xfrm>
        </p:spPr>
        <p:txBody>
          <a:bodyPr>
            <a:noAutofit/>
          </a:bodyPr>
          <a:lstStyle/>
          <a:p>
            <a:r>
              <a:rPr lang="es-ES" sz="2400" b="1" dirty="0"/>
              <a:t>Puedo usar el </a:t>
            </a:r>
            <a:r>
              <a:rPr lang="es-ES" sz="2400" b="1" dirty="0" err="1"/>
              <a:t>Router</a:t>
            </a:r>
            <a:r>
              <a:rPr lang="es-ES" sz="2400" b="1" dirty="0"/>
              <a:t> </a:t>
            </a:r>
            <a:r>
              <a:rPr lang="es-ES" sz="2400" b="1" dirty="0" err="1"/>
              <a:t>Mikrotik</a:t>
            </a:r>
            <a:r>
              <a:rPr lang="es-ES" sz="2400" b="1" dirty="0"/>
              <a:t> para conectar a un proveedor de servicio </a:t>
            </a:r>
            <a:r>
              <a:rPr lang="es-ES" sz="2400" b="1" dirty="0" err="1"/>
              <a:t>via</a:t>
            </a:r>
            <a:r>
              <a:rPr lang="es-ES" sz="2400" b="1" dirty="0"/>
              <a:t> una T1, T3 u otra </a:t>
            </a:r>
            <a:r>
              <a:rPr lang="es-ES" sz="2400" b="1" dirty="0" err="1"/>
              <a:t>conneción</a:t>
            </a:r>
            <a:r>
              <a:rPr lang="es-ES" sz="2400" b="1" dirty="0"/>
              <a:t> de alta velocidad?</a:t>
            </a:r>
            <a:endParaRPr lang="es-ES_tradnl" sz="24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Si, puede instalar varias NIC soportadas por </a:t>
            </a:r>
            <a:r>
              <a:rPr lang="es-ES" sz="3600" dirty="0" err="1"/>
              <a:t>Mikrotik</a:t>
            </a:r>
            <a:r>
              <a:rPr lang="es-ES" sz="3600" dirty="0"/>
              <a:t> </a:t>
            </a:r>
            <a:r>
              <a:rPr lang="es-ES" sz="3600" dirty="0" err="1"/>
              <a:t>RouterOS</a:t>
            </a:r>
            <a:r>
              <a:rPr lang="es-ES" sz="3600" dirty="0"/>
              <a:t>™ y obtener un </a:t>
            </a:r>
            <a:r>
              <a:rPr lang="es-ES" sz="3600" dirty="0" err="1"/>
              <a:t>router</a:t>
            </a:r>
            <a:r>
              <a:rPr lang="es-ES" sz="3600" dirty="0"/>
              <a:t> de borde, </a:t>
            </a:r>
            <a:r>
              <a:rPr lang="es-ES" sz="3600" dirty="0" err="1"/>
              <a:t>router</a:t>
            </a:r>
            <a:r>
              <a:rPr lang="es-ES" sz="3600" dirty="0"/>
              <a:t> </a:t>
            </a:r>
            <a:r>
              <a:rPr lang="es-ES" sz="3600" dirty="0" err="1"/>
              <a:t>backbone</a:t>
            </a:r>
            <a:r>
              <a:rPr lang="es-ES" sz="3600" dirty="0"/>
              <a:t>, firewall, administrador de ancho de banda, servidor VPN, Punto de </a:t>
            </a:r>
            <a:r>
              <a:rPr lang="es-ES" sz="3600" dirty="0" err="1"/>
              <a:t>Acesso</a:t>
            </a:r>
            <a:r>
              <a:rPr lang="es-ES" sz="3600" dirty="0"/>
              <a:t> </a:t>
            </a:r>
            <a:r>
              <a:rPr lang="es-ES" sz="3600" dirty="0" smtClean="0"/>
              <a:t>Inalámbrico </a:t>
            </a:r>
            <a:r>
              <a:rPr lang="es-ES" sz="3600" dirty="0"/>
              <a:t>y mucho mas en un box. Por favor chequear la hoja de especificación y el manual para las interfaces soportadas!</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S" b="1" dirty="0"/>
              <a:t>Que tan rápido puede ser?</a:t>
            </a:r>
            <a:endParaRPr lang="es-ES_tradnl"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Una PC Intel puede ser tan </a:t>
            </a:r>
            <a:r>
              <a:rPr lang="es-ES" sz="3600" dirty="0" err="1"/>
              <a:t>rapida</a:t>
            </a:r>
            <a:r>
              <a:rPr lang="es-ES" sz="3600" dirty="0"/>
              <a:t> como la mayoría de los </a:t>
            </a:r>
            <a:r>
              <a:rPr lang="es-ES" sz="3600" dirty="0" err="1"/>
              <a:t>router</a:t>
            </a:r>
            <a:r>
              <a:rPr lang="es-ES" sz="3600" dirty="0"/>
              <a:t> propietarios, y hay suficiente poder de procesamiento en un Pentium 100Mhz.</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48518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Como se compara este software con la utilización de un </a:t>
            </a:r>
            <a:r>
              <a:rPr lang="es-ES" sz="3600" b="1" dirty="0" err="1"/>
              <a:t>router</a:t>
            </a:r>
            <a:r>
              <a:rPr lang="es-ES" sz="3600" b="1" dirty="0"/>
              <a:t> Cisco ?</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p>
            <a:pPr algn="just">
              <a:spcBef>
                <a:spcPct val="20000"/>
              </a:spcBef>
              <a:defRPr/>
            </a:pPr>
            <a:r>
              <a:rPr lang="es-ES" sz="3600" dirty="0"/>
              <a:t>Puede hacer casi todo que un </a:t>
            </a:r>
            <a:r>
              <a:rPr lang="es-ES" sz="3600" dirty="0" err="1"/>
              <a:t>router</a:t>
            </a:r>
            <a:r>
              <a:rPr lang="es-ES" sz="3600" dirty="0"/>
              <a:t> propietario con una fracción del costo del </a:t>
            </a:r>
            <a:r>
              <a:rPr lang="es-ES" sz="3600" dirty="0" err="1"/>
              <a:t>router</a:t>
            </a:r>
            <a:r>
              <a:rPr lang="es-ES" sz="3600" dirty="0"/>
              <a:t> y tener flexibilidad de actualización, facilidad en la administración y mantenimiento</a:t>
            </a:r>
            <a:r>
              <a:rPr lang="es-ES" sz="3600" dirty="0" smtClean="0"/>
              <a:t>.</a:t>
            </a:r>
            <a:endParaRPr lang="es-ES_tradnl" sz="3600" dirty="0"/>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44624"/>
            <a:ext cx="8229600" cy="1143000"/>
          </a:xfrm>
        </p:spPr>
        <p:txBody>
          <a:bodyPr>
            <a:noAutofit/>
          </a:bodyPr>
          <a:lstStyle/>
          <a:p>
            <a:r>
              <a:rPr lang="es-ES" sz="3600" b="1" dirty="0"/>
              <a:t>Que sistema operativo necesito para instalar </a:t>
            </a:r>
            <a:r>
              <a:rPr lang="es-ES" sz="3600" b="1" dirty="0" err="1"/>
              <a:t>Mikrotik</a:t>
            </a:r>
            <a:r>
              <a:rPr lang="es-ES" sz="3600" b="1" dirty="0"/>
              <a:t> </a:t>
            </a:r>
            <a:r>
              <a:rPr lang="es-ES" sz="3600" b="1" dirty="0" err="1"/>
              <a:t>RouterOS</a:t>
            </a:r>
            <a:r>
              <a:rPr lang="es-ES" sz="3600" b="1" dirty="0"/>
              <a:t>™?</a:t>
            </a:r>
            <a:r>
              <a:rPr lang="es-ES" sz="3600" dirty="0"/>
              <a:t> </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Ningún sistema operativo es necesario. El </a:t>
            </a:r>
            <a:r>
              <a:rPr lang="es-ES" sz="3600" dirty="0" err="1"/>
              <a:t>Mikrotik</a:t>
            </a:r>
            <a:r>
              <a:rPr lang="es-ES" sz="3600" dirty="0"/>
              <a:t> </a:t>
            </a:r>
            <a:r>
              <a:rPr lang="es-ES" sz="3600" dirty="0" err="1"/>
              <a:t>RouterOS</a:t>
            </a:r>
            <a:r>
              <a:rPr lang="es-ES" sz="3600" dirty="0"/>
              <a:t>™ se vuelve su propio sistema operativo y </a:t>
            </a:r>
            <a:r>
              <a:rPr lang="es-ES" sz="3600" dirty="0" err="1"/>
              <a:t>sofware</a:t>
            </a:r>
            <a:r>
              <a:rPr lang="es-ES" sz="3600" dirty="0"/>
              <a:t>. El Sistema Operativo es basado en el </a:t>
            </a:r>
            <a:r>
              <a:rPr lang="es-ES" sz="3600" dirty="0" err="1"/>
              <a:t>Kernel</a:t>
            </a:r>
            <a:r>
              <a:rPr lang="es-ES" sz="3600" dirty="0"/>
              <a:t> de Linux y es muy estable. Su disco rígido será limpiado en la instalación. No necesita disco adicional, solo un Disco Rígido primario o Disco Flash, excepto por el cache del WEB proxy.</a:t>
            </a:r>
            <a:endParaRPr lang="es-ES_tradnl" sz="3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84"/>
            <a:ext cx="8229600" cy="1143000"/>
          </a:xfrm>
        </p:spPr>
        <p:txBody>
          <a:bodyPr>
            <a:noAutofit/>
          </a:bodyPr>
          <a:lstStyle/>
          <a:p>
            <a:r>
              <a:rPr lang="es-ES" sz="3600" b="1" dirty="0"/>
              <a:t>Que seguro es el </a:t>
            </a:r>
            <a:r>
              <a:rPr lang="es-ES" sz="3600" b="1" dirty="0" err="1"/>
              <a:t>router</a:t>
            </a:r>
            <a:r>
              <a:rPr lang="es-ES" sz="3600" b="1" dirty="0"/>
              <a:t> una vez que es </a:t>
            </a:r>
            <a:r>
              <a:rPr lang="es-ES" sz="3600" b="1" dirty="0" err="1"/>
              <a:t>setup</a:t>
            </a:r>
            <a:r>
              <a:rPr lang="es-ES" sz="3600" b="1" dirty="0"/>
              <a:t>?</a:t>
            </a:r>
            <a:endParaRPr lang="es-ES_tradnl" sz="3600" dirty="0"/>
          </a:p>
        </p:txBody>
      </p:sp>
      <p:pic>
        <p:nvPicPr>
          <p:cNvPr id="4" name="3 Marcador de contenido" descr="aguila_color.png"/>
          <p:cNvPicPr>
            <a:picLocks noGrp="1" noChangeAspect="1"/>
          </p:cNvPicPr>
          <p:nvPr>
            <p:ph idx="1"/>
          </p:nvPr>
        </p:nvPicPr>
        <p:blipFill>
          <a:blip r:embed="rId2" cstate="print">
            <a:lum bright="70000" contrast="-70000"/>
          </a:blip>
          <a:stretch>
            <a:fillRect/>
          </a:stretch>
        </p:blipFill>
        <p:spPr>
          <a:xfrm>
            <a:off x="2819431" y="1600200"/>
            <a:ext cx="3505137" cy="4525963"/>
          </a:xfrm>
          <a:effectLst>
            <a:outerShdw blurRad="63500" sx="102000" sy="102000" algn="ctr" rotWithShape="0">
              <a:prstClr val="black">
                <a:alpha val="40000"/>
              </a:prstClr>
            </a:outerShdw>
          </a:effectLst>
        </p:spPr>
      </p:pic>
      <p:cxnSp>
        <p:nvCxnSpPr>
          <p:cNvPr id="8" name="7 Conector recto"/>
          <p:cNvCxnSpPr/>
          <p:nvPr/>
        </p:nvCxnSpPr>
        <p:spPr>
          <a:xfrm>
            <a:off x="500034" y="1142984"/>
            <a:ext cx="821537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7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p>
            <a:pPr algn="just">
              <a:spcBef>
                <a:spcPct val="20000"/>
              </a:spcBef>
              <a:defRPr/>
            </a:pPr>
            <a:r>
              <a:rPr lang="es-ES" sz="3600" dirty="0"/>
              <a:t>El acceso al </a:t>
            </a:r>
            <a:r>
              <a:rPr lang="es-ES" sz="3600" dirty="0" err="1"/>
              <a:t>router</a:t>
            </a:r>
            <a:r>
              <a:rPr lang="es-ES" sz="3600" dirty="0"/>
              <a:t> esta protegido por un nombre de usuario y una contraseña. Usuarios adicionales puede ser agregados al </a:t>
            </a:r>
            <a:r>
              <a:rPr lang="es-ES" sz="3600" dirty="0" err="1"/>
              <a:t>router</a:t>
            </a:r>
            <a:r>
              <a:rPr lang="es-ES" sz="3600" dirty="0"/>
              <a:t>, derechos </a:t>
            </a:r>
            <a:r>
              <a:rPr lang="es-ES" sz="3600" dirty="0" err="1"/>
              <a:t>especificos</a:t>
            </a:r>
            <a:r>
              <a:rPr lang="es-ES" sz="3600" dirty="0"/>
              <a:t> puede ser </a:t>
            </a:r>
            <a:r>
              <a:rPr lang="es-ES" sz="3600" dirty="0" err="1"/>
              <a:t>seteados</a:t>
            </a:r>
            <a:r>
              <a:rPr lang="es-ES" sz="3600" dirty="0"/>
              <a:t> por grupos de usuarios. El acceso remoto al </a:t>
            </a:r>
            <a:r>
              <a:rPr lang="es-ES" sz="3600" dirty="0" err="1"/>
              <a:t>router</a:t>
            </a:r>
            <a:r>
              <a:rPr lang="es-ES" sz="3600" dirty="0"/>
              <a:t> puede ser restringido por usuario, dirección IP. El filtrado de firewall es la manera mas </a:t>
            </a:r>
            <a:r>
              <a:rPr lang="es-ES" sz="3600" dirty="0" err="1"/>
              <a:t>facil</a:t>
            </a:r>
            <a:r>
              <a:rPr lang="es-ES" sz="3600" dirty="0"/>
              <a:t> de proteger su </a:t>
            </a:r>
            <a:r>
              <a:rPr lang="es-ES" sz="3600" dirty="0" err="1"/>
              <a:t>router</a:t>
            </a:r>
            <a:r>
              <a:rPr lang="es-ES" sz="3600" dirty="0"/>
              <a:t> y red.</a:t>
            </a:r>
            <a:endParaRPr lang="es-ES_tradnl" sz="3600" dirty="0"/>
          </a:p>
          <a:p>
            <a:pPr marR="0" lvl="0" algn="l" defTabSz="914400" rtl="0" eaLnBrk="1" fontAlgn="auto" latinLnBrk="0" hangingPunct="1">
              <a:lnSpc>
                <a:spcPct val="100000"/>
              </a:lnSpc>
              <a:spcBef>
                <a:spcPct val="20000"/>
              </a:spcBef>
              <a:spcAft>
                <a:spcPts val="0"/>
              </a:spcAft>
              <a:buClrTx/>
              <a:buSzTx/>
              <a:tabLst/>
              <a:defRPr/>
            </a:pPr>
            <a:endParaRPr kumimoji="0" lang="es-MX"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85502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latillaS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PlatillaSESIS</Template>
  <TotalTime>322</TotalTime>
  <Words>1406</Words>
  <Application>Microsoft Macintosh PowerPoint</Application>
  <PresentationFormat>Presentación en pantalla (4:3)</PresentationFormat>
  <Paragraphs>87</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PlatillaSESIS</vt:lpstr>
      <vt:lpstr>Desde Cero</vt:lpstr>
      <vt:lpstr>Que es Mikrotik RouterOS™?</vt:lpstr>
      <vt:lpstr>Puedo probar las funcionalidades del Mikrotik RouterOS™ antes de comprar la licencia?</vt:lpstr>
      <vt:lpstr>Donde puedo obtener la llave de la licencia?</vt:lpstr>
      <vt:lpstr>Puedo usar el Router Mikrotik para conectar a un proveedor de servicio via una T1, T3 u otra conneción de alta velocidad?</vt:lpstr>
      <vt:lpstr>Que tan rápido puede ser?</vt:lpstr>
      <vt:lpstr>Como se compara este software con la utilización de un router Cisco ?</vt:lpstr>
      <vt:lpstr>Que sistema operativo necesito para instalar Mikrotik RouterOS™? </vt:lpstr>
      <vt:lpstr>Que seguro es el router una vez que es setup?</vt:lpstr>
      <vt:lpstr>Logueo y Password</vt:lpstr>
      <vt:lpstr>Cuál es el nombre de usuario y el password cuando se logue al router la primera vez?</vt:lpstr>
      <vt:lpstr>Como puedo recuerpara un password pérdido?</vt:lpstr>
      <vt:lpstr>Despues de un apagón el Mikrotik Router no esta iniciando nuevamente</vt:lpstr>
      <vt:lpstr>Cuestiones de Licenciamiento</vt:lpstr>
      <vt:lpstr>La licencia expira?</vt:lpstr>
      <vt:lpstr>Qué pasa cuando mi periodo de actualización termina?</vt:lpstr>
      <vt:lpstr>Como puedo reinstalar el software del Mikrotik Routeros sin perder mi licencia?</vt:lpstr>
      <vt:lpstr>Puedo usar mi licencia de Mikrotik RouterOS en un hardware diferente?</vt:lpstr>
      <vt:lpstr>Que puedo hacer si mi disco rígido con Mikrotik RouterOS se rompe y tengo que instalarlo en otro?</vt:lpstr>
      <vt:lpstr>Qué limitaciones tiene la licencia gratís demo ?</vt:lpstr>
      <vt:lpstr>Como puedo ingresar la licencia?</vt:lpstr>
      <vt:lpstr>¿Preguntas?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José David  Santana Alaniz</cp:lastModifiedBy>
  <cp:revision>24</cp:revision>
  <dcterms:created xsi:type="dcterms:W3CDTF">2013-01-22T17:33:28Z</dcterms:created>
  <dcterms:modified xsi:type="dcterms:W3CDTF">2015-10-20T15:25:15Z</dcterms:modified>
</cp:coreProperties>
</file>