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9" r:id="rId3"/>
    <p:sldId id="293" r:id="rId4"/>
    <p:sldId id="258" r:id="rId5"/>
    <p:sldId id="257" r:id="rId6"/>
    <p:sldId id="261" r:id="rId7"/>
    <p:sldId id="260" r:id="rId8"/>
    <p:sldId id="263" r:id="rId9"/>
    <p:sldId id="262" r:id="rId10"/>
    <p:sldId id="266" r:id="rId11"/>
    <p:sldId id="265" r:id="rId12"/>
    <p:sldId id="296" r:id="rId13"/>
    <p:sldId id="280" r:id="rId14"/>
    <p:sldId id="264" r:id="rId15"/>
    <p:sldId id="267" r:id="rId16"/>
    <p:sldId id="268" r:id="rId17"/>
    <p:sldId id="281" r:id="rId18"/>
    <p:sldId id="269" r:id="rId19"/>
    <p:sldId id="282" r:id="rId20"/>
    <p:sldId id="270" r:id="rId21"/>
    <p:sldId id="283" r:id="rId22"/>
    <p:sldId id="277" r:id="rId23"/>
    <p:sldId id="294" r:id="rId24"/>
    <p:sldId id="292" r:id="rId25"/>
    <p:sldId id="291" r:id="rId26"/>
    <p:sldId id="29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7" autoAdjust="0"/>
    <p:restoredTop sz="94660"/>
  </p:normalViewPr>
  <p:slideViewPr>
    <p:cSldViewPr snapToGrid="0">
      <p:cViewPr varScale="1">
        <p:scale>
          <a:sx n="72" d="100"/>
          <a:sy n="72" d="100"/>
        </p:scale>
        <p:origin x="6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9A5D0D3-6A18-4360-B0A1-B4E90A7CE543}" type="datetimeFigureOut">
              <a:rPr lang="es-ES" smtClean="0"/>
              <a:t>17/10/2022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308204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9A5D0D3-6A18-4360-B0A1-B4E90A7CE543}" type="datetimeFigureOut">
              <a:rPr lang="es-ES" smtClean="0"/>
              <a:t>17/10/2022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43231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9A5D0D3-6A18-4360-B0A1-B4E90A7CE543}" type="datetimeFigureOut">
              <a:rPr lang="es-ES" smtClean="0"/>
              <a:t>17/10/2022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3163476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9A5D0D3-6A18-4360-B0A1-B4E90A7CE543}" type="datetimeFigureOut">
              <a:rPr lang="es-ES" smtClean="0"/>
              <a:t>17/10/2022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3329574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9A5D0D3-6A18-4360-B0A1-B4E90A7CE543}" type="datetimeFigureOut">
              <a:rPr lang="es-ES" smtClean="0"/>
              <a:t>17/10/2022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189278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39A5D0D3-6A18-4360-B0A1-B4E90A7CE543}" type="datetimeFigureOut">
              <a:rPr lang="es-ES" smtClean="0"/>
              <a:t>17/10/2022</a:t>
            </a:fld>
            <a:endParaRPr lang="es-ES"/>
          </a:p>
        </p:txBody>
      </p:sp>
      <p:sp>
        <p:nvSpPr>
          <p:cNvPr id="9" name="Footer Placeholder 8"/>
          <p:cNvSpPr>
            <a:spLocks noGrp="1"/>
          </p:cNvSpPr>
          <p:nvPr>
            <p:ph type="ftr" sz="quarter" idx="11"/>
          </p:nvPr>
        </p:nvSpPr>
        <p:spPr/>
        <p:txBody>
          <a:bodyPr/>
          <a:lstStyle/>
          <a:p>
            <a:endParaRPr lang="es-ES"/>
          </a:p>
        </p:txBody>
      </p:sp>
      <p:sp>
        <p:nvSpPr>
          <p:cNvPr id="10" name="Slide Number Placeholder 9"/>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382519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39A5D0D3-6A18-4360-B0A1-B4E90A7CE543}" type="datetimeFigureOut">
              <a:rPr lang="es-ES" smtClean="0"/>
              <a:t>17/10/2022</a:t>
            </a:fld>
            <a:endParaRPr lang="es-ES"/>
          </a:p>
        </p:txBody>
      </p:sp>
      <p:sp>
        <p:nvSpPr>
          <p:cNvPr id="11" name="Footer Placeholder 10"/>
          <p:cNvSpPr>
            <a:spLocks noGrp="1"/>
          </p:cNvSpPr>
          <p:nvPr>
            <p:ph type="ftr" sz="quarter" idx="11"/>
          </p:nvPr>
        </p:nvSpPr>
        <p:spPr/>
        <p:txBody>
          <a:bodyPr/>
          <a:lstStyle/>
          <a:p>
            <a:endParaRPr lang="es-ES"/>
          </a:p>
        </p:txBody>
      </p:sp>
      <p:sp>
        <p:nvSpPr>
          <p:cNvPr id="12" name="Slide Number Placeholder 11"/>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3010313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39A5D0D3-6A18-4360-B0A1-B4E90A7CE543}" type="datetimeFigureOut">
              <a:rPr lang="es-ES" smtClean="0"/>
              <a:t>17/10/2022</a:t>
            </a:fld>
            <a:endParaRPr lang="es-ES"/>
          </a:p>
        </p:txBody>
      </p:sp>
      <p:sp>
        <p:nvSpPr>
          <p:cNvPr id="7" name="Footer Placeholder 6"/>
          <p:cNvSpPr>
            <a:spLocks noGrp="1"/>
          </p:cNvSpPr>
          <p:nvPr>
            <p:ph type="ftr" sz="quarter" idx="11"/>
          </p:nvPr>
        </p:nvSpPr>
        <p:spPr/>
        <p:txBody>
          <a:bodyPr/>
          <a:lstStyle/>
          <a:p>
            <a:endParaRPr lang="es-ES"/>
          </a:p>
        </p:txBody>
      </p:sp>
      <p:sp>
        <p:nvSpPr>
          <p:cNvPr id="8" name="Slide Number Placeholder 7"/>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401208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9A5D0D3-6A18-4360-B0A1-B4E90A7CE543}" type="datetimeFigureOut">
              <a:rPr lang="es-ES" smtClean="0"/>
              <a:t>17/10/2022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2760149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39A5D0D3-6A18-4360-B0A1-B4E90A7CE543}" type="datetimeFigureOut">
              <a:rPr lang="es-ES" smtClean="0"/>
              <a:t>17/10/2022</a:t>
            </a:fld>
            <a:endParaRPr lang="es-ES"/>
          </a:p>
        </p:txBody>
      </p:sp>
      <p:sp>
        <p:nvSpPr>
          <p:cNvPr id="9" name="Footer Placeholder 8"/>
          <p:cNvSpPr>
            <a:spLocks noGrp="1"/>
          </p:cNvSpPr>
          <p:nvPr>
            <p:ph type="ftr" sz="quarter" idx="11"/>
          </p:nvPr>
        </p:nvSpPr>
        <p:spPr/>
        <p:txBody>
          <a:bodyPr/>
          <a:lstStyle/>
          <a:p>
            <a:endParaRPr lang="es-ES"/>
          </a:p>
        </p:txBody>
      </p:sp>
      <p:sp>
        <p:nvSpPr>
          <p:cNvPr id="10" name="Slide Number Placeholder 9"/>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21971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39A5D0D3-6A18-4360-B0A1-B4E90A7CE543}" type="datetimeFigureOut">
              <a:rPr lang="es-ES" smtClean="0"/>
              <a:t>17/10/2022</a:t>
            </a:fld>
            <a:endParaRPr lang="es-ES"/>
          </a:p>
        </p:txBody>
      </p:sp>
      <p:sp>
        <p:nvSpPr>
          <p:cNvPr id="9" name="Footer Placeholder 8"/>
          <p:cNvSpPr>
            <a:spLocks noGrp="1"/>
          </p:cNvSpPr>
          <p:nvPr>
            <p:ph type="ftr" sz="quarter" idx="11"/>
          </p:nvPr>
        </p:nvSpPr>
        <p:spPr>
          <a:xfrm>
            <a:off x="3499101" y="6356350"/>
            <a:ext cx="5911517" cy="365125"/>
          </a:xfrm>
        </p:spPr>
        <p:txBody>
          <a:bodyPr/>
          <a:lstStyle/>
          <a:p>
            <a:endParaRPr lang="es-ES"/>
          </a:p>
        </p:txBody>
      </p:sp>
      <p:sp>
        <p:nvSpPr>
          <p:cNvPr id="10" name="Slide Number Placeholder 9"/>
          <p:cNvSpPr>
            <a:spLocks noGrp="1"/>
          </p:cNvSpPr>
          <p:nvPr>
            <p:ph type="sldNum" sz="quarter" idx="12"/>
          </p:nvPr>
        </p:nvSpPr>
        <p:spPr/>
        <p:txBody>
          <a:bodyPr/>
          <a:lstStyle/>
          <a:p>
            <a:fld id="{174EDB7E-7B26-457D-8EAF-B24DCA5B8852}" type="slidenum">
              <a:rPr lang="es-ES" smtClean="0"/>
              <a:t>‹Nº›</a:t>
            </a:fld>
            <a:endParaRPr lang="es-ES"/>
          </a:p>
        </p:txBody>
      </p:sp>
    </p:spTree>
    <p:extLst>
      <p:ext uri="{BB962C8B-B14F-4D97-AF65-F5344CB8AC3E}">
        <p14:creationId xmlns:p14="http://schemas.microsoft.com/office/powerpoint/2010/main" val="1205201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39A5D0D3-6A18-4360-B0A1-B4E90A7CE543}" type="datetimeFigureOut">
              <a:rPr lang="es-ES" smtClean="0"/>
              <a:t>17/10/2022</a:t>
            </a:fld>
            <a:endParaRPr lang="es-E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s-E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174EDB7E-7B26-457D-8EAF-B24DCA5B8852}" type="slidenum">
              <a:rPr lang="es-ES" smtClean="0"/>
              <a:t>‹Nº›</a:t>
            </a:fld>
            <a:endParaRPr lang="es-ES"/>
          </a:p>
        </p:txBody>
      </p:sp>
    </p:spTree>
    <p:extLst>
      <p:ext uri="{BB962C8B-B14F-4D97-AF65-F5344CB8AC3E}">
        <p14:creationId xmlns:p14="http://schemas.microsoft.com/office/powerpoint/2010/main" val="410314493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dsantana.uas.edu.mx/index.php/2022/02/23/userdi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virtualbox.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dsantana.uas.edu.mx/index.php/2018/05/07/virtual-host-linu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dsantana.uas.edu.mx/index.php/2018/05/07/virtual-host-linu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dsantana.uas.edu.mx/index.php/2020/05/18/servidor-dns-loca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dsantana.uas.edu.mx/index.php/2020/05/18/servidor-dns-loca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dsantana.uas.edu.mx/index.php/2020/05/18/servidor-dns-loca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dsantana.uas.edu.mx/index.php/2020/05/18/servidor-dns-loca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santana.uas.edu.mx/index.php/2020/05/18/servidor-dns-loc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linux.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debian.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google.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S" b="1" dirty="0"/>
              <a:t>Servidor DNS Local en Debian 11.3</a:t>
            </a:r>
          </a:p>
        </p:txBody>
      </p:sp>
      <p:sp>
        <p:nvSpPr>
          <p:cNvPr id="3" name="Subtítulo 2"/>
          <p:cNvSpPr>
            <a:spLocks noGrp="1"/>
          </p:cNvSpPr>
          <p:nvPr>
            <p:ph type="subTitle" idx="1"/>
          </p:nvPr>
        </p:nvSpPr>
        <p:spPr>
          <a:xfrm>
            <a:off x="1100015" y="4670246"/>
            <a:ext cx="2915394" cy="914400"/>
          </a:xfrm>
        </p:spPr>
        <p:txBody>
          <a:bodyPr>
            <a:normAutofit fontScale="70000" lnSpcReduction="20000"/>
          </a:bodyPr>
          <a:lstStyle/>
          <a:p>
            <a:r>
              <a:rPr lang="es-ES" b="1" dirty="0"/>
              <a:t>M. C. José David Santana Alaniz</a:t>
            </a:r>
          </a:p>
          <a:p>
            <a:r>
              <a:rPr lang="es-ES" dirty="0"/>
              <a:t>dsantana@uas.edu.mx</a:t>
            </a:r>
          </a:p>
          <a:p>
            <a:r>
              <a:rPr lang="es-ES" dirty="0"/>
              <a:t>https://dsantana.uas.edu.mx</a:t>
            </a:r>
          </a:p>
        </p:txBody>
      </p:sp>
      <p:pic>
        <p:nvPicPr>
          <p:cNvPr id="5" name="Imagen 4" descr="Logotipo&#10;&#10;Descripción generada automáticamente">
            <a:extLst>
              <a:ext uri="{FF2B5EF4-FFF2-40B4-BE49-F238E27FC236}">
                <a16:creationId xmlns:a16="http://schemas.microsoft.com/office/drawing/2014/main" id="{088BF109-4F95-A911-9C6A-6A7DA5EEA86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64921" y="1236635"/>
            <a:ext cx="1080000" cy="1055172"/>
          </a:xfrm>
          <a:prstGeom prst="rect">
            <a:avLst/>
          </a:prstGeom>
          <a:noFill/>
          <a:ln>
            <a:noFill/>
          </a:ln>
        </p:spPr>
      </p:pic>
      <p:pic>
        <p:nvPicPr>
          <p:cNvPr id="6" name="Imagen 5" descr="Icono&#10;&#10;Descripción generada automáticamente">
            <a:extLst>
              <a:ext uri="{FF2B5EF4-FFF2-40B4-BE49-F238E27FC236}">
                <a16:creationId xmlns:a16="http://schemas.microsoft.com/office/drawing/2014/main" id="{696DA6F8-1ECB-B8E7-C522-8687A288F73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94856" y="1097106"/>
            <a:ext cx="1018165" cy="1440000"/>
          </a:xfrm>
          <a:prstGeom prst="rect">
            <a:avLst/>
          </a:prstGeom>
          <a:noFill/>
          <a:ln>
            <a:noFill/>
          </a:ln>
        </p:spPr>
      </p:pic>
      <p:pic>
        <p:nvPicPr>
          <p:cNvPr id="7" name="Imagen 6" descr="Logo Linux PNG transparente - StickPNG">
            <a:extLst>
              <a:ext uri="{FF2B5EF4-FFF2-40B4-BE49-F238E27FC236}">
                <a16:creationId xmlns:a16="http://schemas.microsoft.com/office/drawing/2014/main" id="{983010F6-4EC2-61C8-267C-DB002D704DC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0100" y="2530294"/>
            <a:ext cx="932180" cy="1079500"/>
          </a:xfrm>
          <a:prstGeom prst="rect">
            <a:avLst/>
          </a:prstGeom>
          <a:noFill/>
          <a:ln>
            <a:noFill/>
          </a:ln>
        </p:spPr>
      </p:pic>
      <p:pic>
        <p:nvPicPr>
          <p:cNvPr id="8" name="Imagen 7" descr="Forma, Círculo&#10;&#10;Descripción generada automáticamente">
            <a:extLst>
              <a:ext uri="{FF2B5EF4-FFF2-40B4-BE49-F238E27FC236}">
                <a16:creationId xmlns:a16="http://schemas.microsoft.com/office/drawing/2014/main" id="{6C4F3A2C-CB26-BBD3-2BC7-6E344BFBA1C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122719" y="4036374"/>
            <a:ext cx="1366941" cy="1800000"/>
          </a:xfrm>
          <a:prstGeom prst="rect">
            <a:avLst/>
          </a:prstGeom>
          <a:noFill/>
          <a:ln>
            <a:noFill/>
          </a:ln>
        </p:spPr>
      </p:pic>
      <p:pic>
        <p:nvPicPr>
          <p:cNvPr id="1026" name="Picture 2" descr="Dns Png – Free PNG Images Vector, PSD, Clipart, Templates">
            <a:extLst>
              <a:ext uri="{FF2B5EF4-FFF2-40B4-BE49-F238E27FC236}">
                <a16:creationId xmlns:a16="http://schemas.microsoft.com/office/drawing/2014/main" id="{D04411AA-34F3-87F9-3F4D-39ED8F13787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87448" y="1273354"/>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Subtítulo 2">
            <a:extLst>
              <a:ext uri="{FF2B5EF4-FFF2-40B4-BE49-F238E27FC236}">
                <a16:creationId xmlns:a16="http://schemas.microsoft.com/office/drawing/2014/main" id="{EC25A9D3-56B8-42E7-14DF-87FC5F06BC6C}"/>
              </a:ext>
            </a:extLst>
          </p:cNvPr>
          <p:cNvSpPr txBox="1">
            <a:spLocks/>
          </p:cNvSpPr>
          <p:nvPr/>
        </p:nvSpPr>
        <p:spPr>
          <a:xfrm>
            <a:off x="4727447" y="4645152"/>
            <a:ext cx="3449145" cy="91440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r>
              <a:rPr lang="es-ES" sz="1500" b="1" dirty="0"/>
              <a:t>L.I.S.I. </a:t>
            </a:r>
            <a:r>
              <a:rPr lang="es-ES" sz="1500" b="1" dirty="0" err="1"/>
              <a:t>Elias</a:t>
            </a:r>
            <a:r>
              <a:rPr lang="es-ES" sz="1500" b="1" dirty="0"/>
              <a:t> de </a:t>
            </a:r>
            <a:r>
              <a:rPr lang="es-ES" sz="1500" b="1" dirty="0" err="1"/>
              <a:t>Jesus</a:t>
            </a:r>
            <a:r>
              <a:rPr lang="es-ES" sz="1500" b="1" dirty="0"/>
              <a:t> </a:t>
            </a:r>
            <a:r>
              <a:rPr lang="es-ES" sz="1500" b="1" dirty="0" err="1"/>
              <a:t>Gutierrez</a:t>
            </a:r>
            <a:r>
              <a:rPr lang="es-ES" sz="1500" b="1" dirty="0"/>
              <a:t> Acosta</a:t>
            </a:r>
          </a:p>
          <a:p>
            <a:r>
              <a:rPr lang="es-ES" sz="1500" dirty="0"/>
              <a:t>eliasgutierrez@uas.edu.mx</a:t>
            </a:r>
          </a:p>
        </p:txBody>
      </p:sp>
    </p:spTree>
    <p:extLst>
      <p:ext uri="{BB962C8B-B14F-4D97-AF65-F5344CB8AC3E}">
        <p14:creationId xmlns:p14="http://schemas.microsoft.com/office/powerpoint/2010/main" val="2982471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Direcciones </a:t>
            </a:r>
            <a:r>
              <a:rPr lang="es-ES" dirty="0" err="1"/>
              <a:t>IPs</a:t>
            </a:r>
            <a:r>
              <a:rPr lang="es-ES" dirty="0"/>
              <a:t> a utilizar</a:t>
            </a:r>
          </a:p>
        </p:txBody>
      </p:sp>
      <p:sp>
        <p:nvSpPr>
          <p:cNvPr id="3" name="Marcador de contenido 2"/>
          <p:cNvSpPr>
            <a:spLocks noGrp="1"/>
          </p:cNvSpPr>
          <p:nvPr>
            <p:ph idx="1"/>
          </p:nvPr>
        </p:nvSpPr>
        <p:spPr>
          <a:xfrm>
            <a:off x="3869268" y="864108"/>
            <a:ext cx="2853265" cy="5120640"/>
          </a:xfrm>
        </p:spPr>
        <p:txBody>
          <a:bodyPr>
            <a:normAutofit/>
          </a:bodyPr>
          <a:lstStyle/>
          <a:p>
            <a:pPr marL="0" indent="0" algn="ctr">
              <a:buNone/>
            </a:pPr>
            <a:r>
              <a:rPr lang="es-ES" sz="1800" b="1" dirty="0"/>
              <a:t>Servidor</a:t>
            </a:r>
          </a:p>
          <a:p>
            <a:pPr marL="0" indent="0">
              <a:buNone/>
            </a:pPr>
            <a:r>
              <a:rPr lang="es-ES" sz="1800" b="1" dirty="0"/>
              <a:t>Adaptador enp0s3</a:t>
            </a:r>
          </a:p>
          <a:p>
            <a:pPr marL="0" indent="0">
              <a:buNone/>
            </a:pPr>
            <a:r>
              <a:rPr lang="es-ES" sz="1800" dirty="0" err="1"/>
              <a:t>addresss</a:t>
            </a:r>
            <a:r>
              <a:rPr lang="es-ES" sz="1800" dirty="0"/>
              <a:t> 192.168.1.253</a:t>
            </a:r>
          </a:p>
          <a:p>
            <a:pPr marL="0" indent="0">
              <a:buNone/>
            </a:pPr>
            <a:r>
              <a:rPr lang="es-ES" sz="1800" dirty="0" err="1"/>
              <a:t>netmask</a:t>
            </a:r>
            <a:r>
              <a:rPr lang="es-ES" sz="1800" dirty="0"/>
              <a:t> 255.255.255.0</a:t>
            </a:r>
          </a:p>
          <a:p>
            <a:pPr marL="0" indent="0">
              <a:buNone/>
            </a:pPr>
            <a:r>
              <a:rPr lang="es-ES" sz="1800" dirty="0" err="1"/>
              <a:t>network</a:t>
            </a:r>
            <a:r>
              <a:rPr lang="es-ES" sz="1800" dirty="0"/>
              <a:t> 192.168.1.0</a:t>
            </a:r>
          </a:p>
          <a:p>
            <a:pPr marL="0" indent="0">
              <a:buNone/>
            </a:pPr>
            <a:r>
              <a:rPr lang="es-ES" sz="1800" dirty="0"/>
              <a:t>broadcast 192.168.1.255</a:t>
            </a:r>
          </a:p>
          <a:p>
            <a:pPr marL="0" indent="0">
              <a:buNone/>
            </a:pPr>
            <a:r>
              <a:rPr lang="es-ES" sz="1800" dirty="0"/>
              <a:t>Gateway 192.168.1.254</a:t>
            </a:r>
          </a:p>
        </p:txBody>
      </p:sp>
      <p:sp>
        <p:nvSpPr>
          <p:cNvPr id="4" name="Marcador de contenido 2">
            <a:extLst>
              <a:ext uri="{FF2B5EF4-FFF2-40B4-BE49-F238E27FC236}">
                <a16:creationId xmlns:a16="http://schemas.microsoft.com/office/drawing/2014/main" id="{13CEE615-371D-89F7-85EC-B6E351E51476}"/>
              </a:ext>
            </a:extLst>
          </p:cNvPr>
          <p:cNvSpPr txBox="1">
            <a:spLocks/>
          </p:cNvSpPr>
          <p:nvPr/>
        </p:nvSpPr>
        <p:spPr>
          <a:xfrm>
            <a:off x="7391400" y="864108"/>
            <a:ext cx="2853265" cy="5120640"/>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ctr">
              <a:buFont typeface="Wingdings 2" pitchFamily="18" charset="2"/>
              <a:buNone/>
            </a:pPr>
            <a:r>
              <a:rPr lang="es-ES" sz="1800" b="1" dirty="0"/>
              <a:t>Cliente</a:t>
            </a:r>
          </a:p>
          <a:p>
            <a:pPr marL="0" indent="0">
              <a:buNone/>
            </a:pPr>
            <a:r>
              <a:rPr lang="es-ES" sz="1800" b="1" dirty="0"/>
              <a:t>Adaptador enp0s3</a:t>
            </a:r>
          </a:p>
          <a:p>
            <a:pPr marL="0" indent="0">
              <a:buNone/>
            </a:pPr>
            <a:r>
              <a:rPr lang="es-ES" sz="1800" dirty="0" err="1"/>
              <a:t>addresss</a:t>
            </a:r>
            <a:r>
              <a:rPr lang="es-ES" sz="1800" dirty="0"/>
              <a:t> 192.168.1.253</a:t>
            </a:r>
          </a:p>
          <a:p>
            <a:pPr marL="0" indent="0">
              <a:buNone/>
            </a:pPr>
            <a:r>
              <a:rPr lang="es-ES" sz="1800" dirty="0" err="1"/>
              <a:t>netmask</a:t>
            </a:r>
            <a:r>
              <a:rPr lang="es-ES" sz="1800" dirty="0"/>
              <a:t> 255.255.255.0</a:t>
            </a:r>
          </a:p>
          <a:p>
            <a:pPr marL="0" indent="0">
              <a:buNone/>
            </a:pPr>
            <a:r>
              <a:rPr lang="es-ES" sz="1800" dirty="0" err="1"/>
              <a:t>network</a:t>
            </a:r>
            <a:r>
              <a:rPr lang="es-ES" sz="1800" dirty="0"/>
              <a:t> 192.168.1.0</a:t>
            </a:r>
          </a:p>
          <a:p>
            <a:pPr marL="0" indent="0">
              <a:buNone/>
            </a:pPr>
            <a:r>
              <a:rPr lang="es-ES" sz="1800" dirty="0"/>
              <a:t>broadcast 192.168.1.255</a:t>
            </a:r>
          </a:p>
          <a:p>
            <a:pPr marL="0" indent="0">
              <a:buNone/>
            </a:pPr>
            <a:r>
              <a:rPr lang="es-ES" sz="1800" dirty="0"/>
              <a:t>Gateway 192.168.1.254</a:t>
            </a:r>
          </a:p>
        </p:txBody>
      </p:sp>
    </p:spTree>
    <p:extLst>
      <p:ext uri="{BB962C8B-B14F-4D97-AF65-F5344CB8AC3E}">
        <p14:creationId xmlns:p14="http://schemas.microsoft.com/office/powerpoint/2010/main" val="1307441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41699" y="787403"/>
            <a:ext cx="8301568" cy="2308324"/>
          </a:xfrm>
          <a:prstGeom prst="rect">
            <a:avLst/>
          </a:prstGeom>
          <a:noFill/>
        </p:spPr>
        <p:txBody>
          <a:bodyPr wrap="square" rtlCol="0">
            <a:spAutoFit/>
          </a:bodyPr>
          <a:lstStyle/>
          <a:p>
            <a:endParaRPr lang="es-ES" sz="1600" dirty="0"/>
          </a:p>
          <a:p>
            <a:r>
              <a:rPr lang="es-ES" sz="1600" dirty="0"/>
              <a:t>Comando para editar la tarjeta de red (interface)</a:t>
            </a:r>
          </a:p>
          <a:p>
            <a:r>
              <a:rPr lang="es-ES" sz="1600" dirty="0"/>
              <a:t>nano /</a:t>
            </a:r>
            <a:r>
              <a:rPr lang="es-ES" sz="1600" dirty="0" err="1"/>
              <a:t>etc</a:t>
            </a:r>
            <a:r>
              <a:rPr lang="es-ES" sz="1600" dirty="0"/>
              <a:t>/</a:t>
            </a:r>
            <a:r>
              <a:rPr lang="es-ES" sz="1600" dirty="0" err="1"/>
              <a:t>network</a:t>
            </a:r>
            <a:r>
              <a:rPr lang="es-ES" sz="1600" dirty="0"/>
              <a:t>/interfaces</a:t>
            </a:r>
          </a:p>
          <a:p>
            <a:endParaRPr lang="es-ES" sz="1600" dirty="0"/>
          </a:p>
          <a:p>
            <a:r>
              <a:rPr lang="es-ES" sz="1600" dirty="0"/>
              <a:t>Comando para detener los servicios de red </a:t>
            </a:r>
            <a:r>
              <a:rPr lang="es-ES" sz="1600" dirty="0">
                <a:solidFill>
                  <a:srgbClr val="00B0F0"/>
                </a:solidFill>
              </a:rPr>
              <a:t>/</a:t>
            </a:r>
            <a:r>
              <a:rPr lang="es-ES" sz="1600" dirty="0" err="1">
                <a:solidFill>
                  <a:srgbClr val="00B0F0"/>
                </a:solidFill>
              </a:rPr>
              <a:t>etc</a:t>
            </a:r>
            <a:r>
              <a:rPr lang="es-ES" sz="1600" dirty="0">
                <a:solidFill>
                  <a:srgbClr val="00B0F0"/>
                </a:solidFill>
              </a:rPr>
              <a:t>/</a:t>
            </a:r>
            <a:r>
              <a:rPr lang="es-ES" sz="1600" dirty="0" err="1">
                <a:solidFill>
                  <a:srgbClr val="00B0F0"/>
                </a:solidFill>
              </a:rPr>
              <a:t>init.d</a:t>
            </a:r>
            <a:r>
              <a:rPr lang="es-ES" sz="1600" dirty="0">
                <a:solidFill>
                  <a:srgbClr val="00B0F0"/>
                </a:solidFill>
              </a:rPr>
              <a:t>/</a:t>
            </a:r>
            <a:r>
              <a:rPr lang="es-ES" sz="1600" dirty="0" err="1">
                <a:solidFill>
                  <a:srgbClr val="00B0F0"/>
                </a:solidFill>
              </a:rPr>
              <a:t>networking</a:t>
            </a:r>
            <a:r>
              <a:rPr lang="es-ES" sz="1600" dirty="0">
                <a:solidFill>
                  <a:srgbClr val="00B0F0"/>
                </a:solidFill>
              </a:rPr>
              <a:t> stop</a:t>
            </a:r>
          </a:p>
          <a:p>
            <a:endParaRPr lang="es-ES" sz="1600" dirty="0"/>
          </a:p>
          <a:p>
            <a:r>
              <a:rPr lang="es-ES" sz="1600" dirty="0"/>
              <a:t>Comando para levantar una tarjeta de red </a:t>
            </a:r>
            <a:r>
              <a:rPr lang="es-ES" sz="1600" dirty="0" err="1">
                <a:solidFill>
                  <a:srgbClr val="00B0F0"/>
                </a:solidFill>
              </a:rPr>
              <a:t>ifup</a:t>
            </a:r>
            <a:r>
              <a:rPr lang="es-ES" sz="1600" dirty="0">
                <a:solidFill>
                  <a:srgbClr val="00B0F0"/>
                </a:solidFill>
              </a:rPr>
              <a:t> enp0s3</a:t>
            </a:r>
          </a:p>
          <a:p>
            <a:endParaRPr lang="es-ES" sz="1600" dirty="0"/>
          </a:p>
          <a:p>
            <a:r>
              <a:rPr lang="es-ES" sz="1600" dirty="0"/>
              <a:t>Comando para saber la dirección </a:t>
            </a:r>
            <a:r>
              <a:rPr lang="es-ES" sz="1600" dirty="0" err="1"/>
              <a:t>ip</a:t>
            </a:r>
            <a:r>
              <a:rPr lang="es-ES" sz="1600" dirty="0"/>
              <a:t> </a:t>
            </a:r>
            <a:r>
              <a:rPr lang="es-ES" sz="1600" dirty="0" err="1">
                <a:solidFill>
                  <a:srgbClr val="00B0F0"/>
                </a:solidFill>
              </a:rPr>
              <a:t>ip</a:t>
            </a:r>
            <a:r>
              <a:rPr lang="es-ES" sz="1600" dirty="0">
                <a:solidFill>
                  <a:srgbClr val="00B0F0"/>
                </a:solidFill>
              </a:rPr>
              <a:t> </a:t>
            </a:r>
            <a:r>
              <a:rPr lang="es-ES" sz="1600" dirty="0" err="1">
                <a:solidFill>
                  <a:srgbClr val="00B0F0"/>
                </a:solidFill>
              </a:rPr>
              <a:t>addr</a:t>
            </a:r>
            <a:endParaRPr lang="es-ES" sz="1600" dirty="0">
              <a:solidFill>
                <a:srgbClr val="00B0F0"/>
              </a:solidFill>
            </a:endParaRPr>
          </a:p>
        </p:txBody>
      </p:sp>
      <p:sp>
        <p:nvSpPr>
          <p:cNvPr id="4" name="Título 1">
            <a:extLst>
              <a:ext uri="{FF2B5EF4-FFF2-40B4-BE49-F238E27FC236}">
                <a16:creationId xmlns:a16="http://schemas.microsoft.com/office/drawing/2014/main" id="{701286B2-BFEE-DD50-048C-484A0616DA03}"/>
              </a:ext>
            </a:extLst>
          </p:cNvPr>
          <p:cNvSpPr>
            <a:spLocks noGrp="1"/>
          </p:cNvSpPr>
          <p:nvPr>
            <p:ph type="title"/>
          </p:nvPr>
        </p:nvSpPr>
        <p:spPr>
          <a:xfrm>
            <a:off x="252919" y="1123837"/>
            <a:ext cx="2947482" cy="4601183"/>
          </a:xfrm>
        </p:spPr>
        <p:txBody>
          <a:bodyPr/>
          <a:lstStyle/>
          <a:p>
            <a:pPr algn="ctr"/>
            <a:r>
              <a:rPr lang="es-ES" b="1" dirty="0"/>
              <a:t>Adaptadores de Red</a:t>
            </a:r>
          </a:p>
        </p:txBody>
      </p:sp>
      <p:pic>
        <p:nvPicPr>
          <p:cNvPr id="6" name="Imagen 5">
            <a:extLst>
              <a:ext uri="{FF2B5EF4-FFF2-40B4-BE49-F238E27FC236}">
                <a16:creationId xmlns:a16="http://schemas.microsoft.com/office/drawing/2014/main" id="{81B3D02D-8CDE-6198-A1CA-7E72995CF0E6}"/>
              </a:ext>
            </a:extLst>
          </p:cNvPr>
          <p:cNvPicPr>
            <a:picLocks noChangeAspect="1"/>
          </p:cNvPicPr>
          <p:nvPr/>
        </p:nvPicPr>
        <p:blipFill>
          <a:blip r:embed="rId2"/>
          <a:stretch>
            <a:fillRect/>
          </a:stretch>
        </p:blipFill>
        <p:spPr>
          <a:xfrm>
            <a:off x="4895185" y="3095727"/>
            <a:ext cx="4574118" cy="2880000"/>
          </a:xfrm>
          <a:prstGeom prst="rect">
            <a:avLst/>
          </a:prstGeom>
        </p:spPr>
      </p:pic>
    </p:spTree>
    <p:extLst>
      <p:ext uri="{BB962C8B-B14F-4D97-AF65-F5344CB8AC3E}">
        <p14:creationId xmlns:p14="http://schemas.microsoft.com/office/powerpoint/2010/main" val="3738108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41699" y="787403"/>
            <a:ext cx="8301568" cy="5262979"/>
          </a:xfrm>
          <a:prstGeom prst="rect">
            <a:avLst/>
          </a:prstGeom>
          <a:noFill/>
        </p:spPr>
        <p:txBody>
          <a:bodyPr wrap="square" rtlCol="0">
            <a:spAutoFit/>
          </a:bodyPr>
          <a:lstStyle/>
          <a:p>
            <a:endParaRPr lang="es-ES" sz="1600" dirty="0"/>
          </a:p>
          <a:p>
            <a:r>
              <a:rPr lang="es-ES" sz="1600" dirty="0">
                <a:solidFill>
                  <a:srgbClr val="0070C0"/>
                </a:solidFill>
              </a:rPr>
              <a:t>/</a:t>
            </a:r>
            <a:r>
              <a:rPr lang="es-ES" sz="1600" dirty="0" err="1">
                <a:solidFill>
                  <a:srgbClr val="0070C0"/>
                </a:solidFill>
              </a:rPr>
              <a:t>etc</a:t>
            </a:r>
            <a:r>
              <a:rPr lang="es-ES" sz="1600" dirty="0">
                <a:solidFill>
                  <a:srgbClr val="0070C0"/>
                </a:solidFill>
              </a:rPr>
              <a:t>/</a:t>
            </a:r>
            <a:r>
              <a:rPr lang="es-ES" sz="1600" dirty="0" err="1">
                <a:solidFill>
                  <a:srgbClr val="0070C0"/>
                </a:solidFill>
              </a:rPr>
              <a:t>apt</a:t>
            </a:r>
            <a:r>
              <a:rPr lang="es-ES" sz="1600" dirty="0">
                <a:solidFill>
                  <a:srgbClr val="0070C0"/>
                </a:solidFill>
              </a:rPr>
              <a:t>/</a:t>
            </a:r>
            <a:r>
              <a:rPr lang="es-ES" sz="1600" dirty="0" err="1">
                <a:solidFill>
                  <a:srgbClr val="0070C0"/>
                </a:solidFill>
              </a:rPr>
              <a:t>sources.list</a:t>
            </a:r>
            <a:endParaRPr lang="es-ES" sz="1600" dirty="0">
              <a:solidFill>
                <a:srgbClr val="0070C0"/>
              </a:solidFill>
            </a:endParaRPr>
          </a:p>
          <a:p>
            <a:endParaRPr lang="es-ES" sz="1600" dirty="0"/>
          </a:p>
          <a:p>
            <a:endParaRPr lang="es-ES" sz="1600" dirty="0"/>
          </a:p>
          <a:p>
            <a:r>
              <a:rPr lang="es-ES" sz="1600" dirty="0"/>
              <a:t># </a:t>
            </a:r>
            <a:r>
              <a:rPr lang="es-ES" sz="1600" dirty="0" err="1"/>
              <a:t>deb</a:t>
            </a:r>
            <a:r>
              <a:rPr lang="es-ES" sz="1600" dirty="0"/>
              <a:t> </a:t>
            </a:r>
            <a:r>
              <a:rPr lang="es-ES" sz="1600" dirty="0" err="1"/>
              <a:t>cdrom</a:t>
            </a:r>
            <a:r>
              <a:rPr lang="es-ES" sz="1600" dirty="0"/>
              <a:t>:[Debian GNU/Linux 11.3.0 _</a:t>
            </a:r>
            <a:r>
              <a:rPr lang="es-ES" sz="1600" dirty="0" err="1"/>
              <a:t>Bullseye</a:t>
            </a:r>
            <a:r>
              <a:rPr lang="es-ES" sz="1600" dirty="0"/>
              <a:t>_ - </a:t>
            </a:r>
            <a:r>
              <a:rPr lang="es-ES" sz="1600" dirty="0" err="1"/>
              <a:t>Official</a:t>
            </a:r>
            <a:r>
              <a:rPr lang="es-ES" sz="1600" dirty="0"/>
              <a:t> i386 DVD Binary-1 20220326-11:23]/ </a:t>
            </a:r>
            <a:r>
              <a:rPr lang="es-ES" sz="1600" dirty="0" err="1"/>
              <a:t>bullseye</a:t>
            </a:r>
            <a:r>
              <a:rPr lang="es-ES" sz="1600" dirty="0"/>
              <a:t> </a:t>
            </a:r>
            <a:r>
              <a:rPr lang="es-ES" sz="1600" dirty="0" err="1"/>
              <a:t>contrib</a:t>
            </a:r>
            <a:r>
              <a:rPr lang="es-ES" sz="1600" dirty="0"/>
              <a:t> </a:t>
            </a:r>
            <a:r>
              <a:rPr lang="es-ES" sz="1600" dirty="0" err="1"/>
              <a:t>main</a:t>
            </a:r>
            <a:endParaRPr lang="es-ES" sz="1600" dirty="0"/>
          </a:p>
          <a:p>
            <a:endParaRPr lang="es-ES" sz="1600" dirty="0"/>
          </a:p>
          <a:p>
            <a:r>
              <a:rPr lang="es-ES" sz="1600" dirty="0"/>
              <a:t># </a:t>
            </a:r>
            <a:r>
              <a:rPr lang="es-ES" sz="1600" dirty="0" err="1"/>
              <a:t>deb</a:t>
            </a:r>
            <a:r>
              <a:rPr lang="es-ES" sz="1600" dirty="0"/>
              <a:t> </a:t>
            </a:r>
            <a:r>
              <a:rPr lang="es-ES" sz="1600" dirty="0" err="1"/>
              <a:t>cdrom</a:t>
            </a:r>
            <a:r>
              <a:rPr lang="es-ES" sz="1600" dirty="0"/>
              <a:t>:[Debian GNU/Linux 11.3.0 _</a:t>
            </a:r>
            <a:r>
              <a:rPr lang="es-ES" sz="1600" dirty="0" err="1"/>
              <a:t>Bullseye</a:t>
            </a:r>
            <a:r>
              <a:rPr lang="es-ES" sz="1600" dirty="0"/>
              <a:t>_ - </a:t>
            </a:r>
            <a:r>
              <a:rPr lang="es-ES" sz="1600" dirty="0" err="1"/>
              <a:t>Official</a:t>
            </a:r>
            <a:r>
              <a:rPr lang="es-ES" sz="1600" dirty="0"/>
              <a:t> i386 DVD Binary-1 20220326-11:23]/ </a:t>
            </a:r>
            <a:r>
              <a:rPr lang="es-ES" sz="1600" dirty="0" err="1"/>
              <a:t>bullseye</a:t>
            </a:r>
            <a:r>
              <a:rPr lang="es-ES" sz="1600" dirty="0"/>
              <a:t> </a:t>
            </a:r>
            <a:r>
              <a:rPr lang="es-ES" sz="1600" dirty="0" err="1"/>
              <a:t>contrib</a:t>
            </a:r>
            <a:r>
              <a:rPr lang="es-ES" sz="1600" dirty="0"/>
              <a:t> </a:t>
            </a:r>
            <a:r>
              <a:rPr lang="es-ES" sz="1600" dirty="0" err="1"/>
              <a:t>main</a:t>
            </a:r>
            <a:endParaRPr lang="es-ES" sz="1600" dirty="0"/>
          </a:p>
          <a:p>
            <a:endParaRPr lang="es-ES" sz="1600" dirty="0"/>
          </a:p>
          <a:p>
            <a:r>
              <a:rPr lang="es-ES" sz="1600" dirty="0" err="1"/>
              <a:t>deb</a:t>
            </a:r>
            <a:r>
              <a:rPr lang="es-ES" sz="1600" dirty="0"/>
              <a:t> http://ftp.fr.debian.org/debian/ </a:t>
            </a:r>
            <a:r>
              <a:rPr lang="es-ES" sz="1600" dirty="0" err="1"/>
              <a:t>bullseye</a:t>
            </a:r>
            <a:r>
              <a:rPr lang="es-ES" sz="1600" dirty="0"/>
              <a:t> </a:t>
            </a:r>
            <a:r>
              <a:rPr lang="es-ES" sz="1600" dirty="0" err="1"/>
              <a:t>main</a:t>
            </a:r>
            <a:r>
              <a:rPr lang="es-ES" sz="1600" dirty="0"/>
              <a:t> </a:t>
            </a:r>
            <a:r>
              <a:rPr lang="es-ES" sz="1600" dirty="0" err="1"/>
              <a:t>contrib</a:t>
            </a:r>
            <a:r>
              <a:rPr lang="es-ES" sz="1600" dirty="0"/>
              <a:t> non-free</a:t>
            </a:r>
          </a:p>
          <a:p>
            <a:r>
              <a:rPr lang="es-ES" sz="1600" dirty="0" err="1"/>
              <a:t>deb-src</a:t>
            </a:r>
            <a:r>
              <a:rPr lang="es-ES" sz="1600" dirty="0"/>
              <a:t> http://ftp.fr.debian.org/debian/ </a:t>
            </a:r>
            <a:r>
              <a:rPr lang="es-ES" sz="1600" dirty="0" err="1"/>
              <a:t>bullseye</a:t>
            </a:r>
            <a:r>
              <a:rPr lang="es-ES" sz="1600" dirty="0"/>
              <a:t> </a:t>
            </a:r>
            <a:r>
              <a:rPr lang="es-ES" sz="1600" dirty="0" err="1"/>
              <a:t>main</a:t>
            </a:r>
            <a:r>
              <a:rPr lang="es-ES" sz="1600" dirty="0"/>
              <a:t> </a:t>
            </a:r>
            <a:r>
              <a:rPr lang="es-ES" sz="1600" dirty="0" err="1"/>
              <a:t>contrib</a:t>
            </a:r>
            <a:r>
              <a:rPr lang="es-ES" sz="1600" dirty="0"/>
              <a:t> non-free</a:t>
            </a:r>
          </a:p>
          <a:p>
            <a:endParaRPr lang="es-ES" sz="1600" dirty="0"/>
          </a:p>
          <a:p>
            <a:r>
              <a:rPr lang="es-ES" sz="1600" dirty="0" err="1"/>
              <a:t>deb</a:t>
            </a:r>
            <a:r>
              <a:rPr lang="es-ES" sz="1600" dirty="0"/>
              <a:t> http://security.debian.org/debian-security </a:t>
            </a:r>
            <a:r>
              <a:rPr lang="es-ES" sz="1600" dirty="0" err="1"/>
              <a:t>bullseye-security</a:t>
            </a:r>
            <a:r>
              <a:rPr lang="es-ES" sz="1600" dirty="0"/>
              <a:t> </a:t>
            </a:r>
            <a:r>
              <a:rPr lang="es-ES" sz="1600" dirty="0" err="1"/>
              <a:t>main</a:t>
            </a:r>
            <a:r>
              <a:rPr lang="es-ES" sz="1600" dirty="0"/>
              <a:t> </a:t>
            </a:r>
            <a:r>
              <a:rPr lang="es-ES" sz="1600" dirty="0" err="1"/>
              <a:t>contrib</a:t>
            </a:r>
            <a:endParaRPr lang="es-ES" sz="1600" dirty="0"/>
          </a:p>
          <a:p>
            <a:r>
              <a:rPr lang="es-ES" sz="1600" dirty="0" err="1"/>
              <a:t>deb-src</a:t>
            </a:r>
            <a:r>
              <a:rPr lang="es-ES" sz="1600" dirty="0"/>
              <a:t> http://security.debian.org/debian-security </a:t>
            </a:r>
            <a:r>
              <a:rPr lang="es-ES" sz="1600" dirty="0" err="1"/>
              <a:t>bullseye-security</a:t>
            </a:r>
            <a:r>
              <a:rPr lang="es-ES" sz="1600" dirty="0"/>
              <a:t> </a:t>
            </a:r>
            <a:r>
              <a:rPr lang="es-ES" sz="1600" dirty="0" err="1"/>
              <a:t>main</a:t>
            </a:r>
            <a:r>
              <a:rPr lang="es-ES" sz="1600" dirty="0"/>
              <a:t> </a:t>
            </a:r>
            <a:r>
              <a:rPr lang="es-ES" sz="1600" dirty="0" err="1"/>
              <a:t>contrib</a:t>
            </a:r>
            <a:endParaRPr lang="es-ES" sz="1600" dirty="0"/>
          </a:p>
          <a:p>
            <a:endParaRPr lang="es-ES" sz="1600" dirty="0"/>
          </a:p>
          <a:p>
            <a:r>
              <a:rPr lang="es-ES" sz="1600" dirty="0"/>
              <a:t># </a:t>
            </a:r>
            <a:r>
              <a:rPr lang="es-ES" sz="1600" dirty="0" err="1"/>
              <a:t>bullseye-updates</a:t>
            </a:r>
            <a:r>
              <a:rPr lang="es-ES" sz="1600" dirty="0"/>
              <a:t>, </a:t>
            </a:r>
            <a:r>
              <a:rPr lang="es-ES" sz="1600" dirty="0" err="1"/>
              <a:t>to</a:t>
            </a:r>
            <a:r>
              <a:rPr lang="es-ES" sz="1600" dirty="0"/>
              <a:t> </a:t>
            </a:r>
            <a:r>
              <a:rPr lang="es-ES" sz="1600" dirty="0" err="1"/>
              <a:t>get</a:t>
            </a:r>
            <a:r>
              <a:rPr lang="es-ES" sz="1600" dirty="0"/>
              <a:t> </a:t>
            </a:r>
            <a:r>
              <a:rPr lang="es-ES" sz="1600" dirty="0" err="1"/>
              <a:t>updates</a:t>
            </a:r>
            <a:r>
              <a:rPr lang="es-ES" sz="1600" dirty="0"/>
              <a:t> </a:t>
            </a:r>
            <a:r>
              <a:rPr lang="es-ES" sz="1600" dirty="0" err="1"/>
              <a:t>before</a:t>
            </a:r>
            <a:r>
              <a:rPr lang="es-ES" sz="1600" dirty="0"/>
              <a:t> a </a:t>
            </a:r>
            <a:r>
              <a:rPr lang="es-ES" sz="1600" dirty="0" err="1"/>
              <a:t>point</a:t>
            </a:r>
            <a:r>
              <a:rPr lang="es-ES" sz="1600" dirty="0"/>
              <a:t> </a:t>
            </a:r>
            <a:r>
              <a:rPr lang="es-ES" sz="1600" dirty="0" err="1"/>
              <a:t>release</a:t>
            </a:r>
            <a:r>
              <a:rPr lang="es-ES" sz="1600" dirty="0"/>
              <a:t> </a:t>
            </a:r>
            <a:r>
              <a:rPr lang="es-ES" sz="1600" dirty="0" err="1"/>
              <a:t>is</a:t>
            </a:r>
            <a:r>
              <a:rPr lang="es-ES" sz="1600" dirty="0"/>
              <a:t> </a:t>
            </a:r>
            <a:r>
              <a:rPr lang="es-ES" sz="1600" dirty="0" err="1"/>
              <a:t>made</a:t>
            </a:r>
            <a:r>
              <a:rPr lang="es-ES" sz="1600" dirty="0"/>
              <a:t>;</a:t>
            </a:r>
          </a:p>
          <a:p>
            <a:r>
              <a:rPr lang="es-ES" sz="1600" dirty="0"/>
              <a:t># </a:t>
            </a:r>
            <a:r>
              <a:rPr lang="es-ES" sz="1600" dirty="0" err="1"/>
              <a:t>see</a:t>
            </a:r>
            <a:r>
              <a:rPr lang="es-ES" sz="1600" dirty="0"/>
              <a:t> https://www.debian.org/doc/manuals/debian-reference/ch02.en.html#_updates_and_backports</a:t>
            </a:r>
          </a:p>
          <a:p>
            <a:r>
              <a:rPr lang="es-ES" sz="1600" dirty="0"/>
              <a:t>#deb http://ftp.fr.debian.org/debian/ </a:t>
            </a:r>
            <a:r>
              <a:rPr lang="es-ES" sz="1600" dirty="0" err="1"/>
              <a:t>bullseye-updates</a:t>
            </a:r>
            <a:r>
              <a:rPr lang="es-ES" sz="1600" dirty="0"/>
              <a:t> </a:t>
            </a:r>
            <a:r>
              <a:rPr lang="es-ES" sz="1600" dirty="0" err="1"/>
              <a:t>main</a:t>
            </a:r>
            <a:r>
              <a:rPr lang="es-ES" sz="1600" dirty="0"/>
              <a:t> </a:t>
            </a:r>
            <a:r>
              <a:rPr lang="es-ES" sz="1600" dirty="0" err="1"/>
              <a:t>contrib</a:t>
            </a:r>
            <a:endParaRPr lang="es-ES" sz="1600" dirty="0"/>
          </a:p>
          <a:p>
            <a:r>
              <a:rPr lang="es-ES" sz="1600" dirty="0"/>
              <a:t>#deb-src http://ftp.fr.debian.org/debian/ </a:t>
            </a:r>
            <a:r>
              <a:rPr lang="es-ES" sz="1600" dirty="0" err="1"/>
              <a:t>bullseye-updates</a:t>
            </a:r>
            <a:r>
              <a:rPr lang="es-ES" sz="1600" dirty="0"/>
              <a:t> </a:t>
            </a:r>
            <a:r>
              <a:rPr lang="es-ES" sz="1600" dirty="0" err="1"/>
              <a:t>main</a:t>
            </a:r>
            <a:r>
              <a:rPr lang="es-ES" sz="1600" dirty="0"/>
              <a:t> </a:t>
            </a:r>
            <a:r>
              <a:rPr lang="es-ES" sz="1600" dirty="0" err="1"/>
              <a:t>contrib</a:t>
            </a:r>
            <a:endParaRPr lang="es-ES" sz="1600" dirty="0"/>
          </a:p>
        </p:txBody>
      </p:sp>
      <p:sp>
        <p:nvSpPr>
          <p:cNvPr id="4" name="Título 1">
            <a:extLst>
              <a:ext uri="{FF2B5EF4-FFF2-40B4-BE49-F238E27FC236}">
                <a16:creationId xmlns:a16="http://schemas.microsoft.com/office/drawing/2014/main" id="{701286B2-BFEE-DD50-048C-484A0616DA03}"/>
              </a:ext>
            </a:extLst>
          </p:cNvPr>
          <p:cNvSpPr>
            <a:spLocks noGrp="1"/>
          </p:cNvSpPr>
          <p:nvPr>
            <p:ph type="title"/>
          </p:nvPr>
        </p:nvSpPr>
        <p:spPr>
          <a:xfrm>
            <a:off x="252919" y="1123837"/>
            <a:ext cx="2947482" cy="4601183"/>
          </a:xfrm>
        </p:spPr>
        <p:txBody>
          <a:bodyPr/>
          <a:lstStyle/>
          <a:p>
            <a:pPr algn="ctr"/>
            <a:r>
              <a:rPr lang="es-ES" b="1" dirty="0" err="1"/>
              <a:t>Respositorios</a:t>
            </a:r>
            <a:endParaRPr lang="es-ES" b="1" dirty="0"/>
          </a:p>
        </p:txBody>
      </p:sp>
    </p:spTree>
    <p:extLst>
      <p:ext uri="{BB962C8B-B14F-4D97-AF65-F5344CB8AC3E}">
        <p14:creationId xmlns:p14="http://schemas.microsoft.com/office/powerpoint/2010/main" val="192037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41699" y="771165"/>
            <a:ext cx="8313526" cy="3539430"/>
          </a:xfrm>
          <a:prstGeom prst="rect">
            <a:avLst/>
          </a:prstGeom>
          <a:noFill/>
        </p:spPr>
        <p:txBody>
          <a:bodyPr wrap="square" rtlCol="0">
            <a:spAutoFit/>
          </a:bodyPr>
          <a:lstStyle/>
          <a:p>
            <a:r>
              <a:rPr lang="es-ES" sz="1600" b="1" dirty="0"/>
              <a:t>Apache2 (Puerto 80)</a:t>
            </a:r>
          </a:p>
          <a:p>
            <a:r>
              <a:rPr lang="es-ES" sz="1600" dirty="0"/>
              <a:t>Archivo default web o la pagina que abre el servidor al escribir la dirección IP se encuentra </a:t>
            </a:r>
            <a:r>
              <a:rPr lang="es-ES" sz="1600" dirty="0" err="1"/>
              <a:t>aqui</a:t>
            </a:r>
            <a:endParaRPr lang="es-ES" sz="1600" dirty="0"/>
          </a:p>
          <a:p>
            <a:r>
              <a:rPr lang="es-ES" sz="1600" dirty="0"/>
              <a:t>/</a:t>
            </a:r>
            <a:r>
              <a:rPr lang="es-ES" sz="1600" dirty="0" err="1"/>
              <a:t>var</a:t>
            </a:r>
            <a:r>
              <a:rPr lang="es-ES" sz="1600" dirty="0"/>
              <a:t>/www/</a:t>
            </a:r>
            <a:r>
              <a:rPr lang="es-ES" sz="1600" dirty="0" err="1"/>
              <a:t>html</a:t>
            </a:r>
            <a:r>
              <a:rPr lang="es-ES" sz="1600" dirty="0"/>
              <a:t>/index.html</a:t>
            </a:r>
          </a:p>
          <a:p>
            <a:endParaRPr lang="fr-FR" sz="1600" dirty="0"/>
          </a:p>
          <a:p>
            <a:r>
              <a:rPr lang="fr-FR" sz="1600" dirty="0" err="1"/>
              <a:t>VirtualHost</a:t>
            </a:r>
            <a:r>
              <a:rPr lang="fr-FR" sz="1600" dirty="0"/>
              <a:t> </a:t>
            </a:r>
            <a:r>
              <a:rPr lang="fr-FR" sz="1600" dirty="0" err="1"/>
              <a:t>por</a:t>
            </a:r>
            <a:r>
              <a:rPr lang="fr-FR" sz="1600" dirty="0"/>
              <a:t> default</a:t>
            </a:r>
          </a:p>
          <a:p>
            <a:r>
              <a:rPr lang="fr-FR" sz="1600" dirty="0"/>
              <a:t>/</a:t>
            </a:r>
            <a:r>
              <a:rPr lang="fr-FR" sz="1600" dirty="0" err="1"/>
              <a:t>etc</a:t>
            </a:r>
            <a:r>
              <a:rPr lang="fr-FR" sz="1600" dirty="0"/>
              <a:t>/apache2/sites-</a:t>
            </a:r>
            <a:r>
              <a:rPr lang="fr-FR" sz="1600" dirty="0" err="1"/>
              <a:t>available</a:t>
            </a:r>
            <a:r>
              <a:rPr lang="fr-FR" sz="1600" dirty="0"/>
              <a:t>/000-default.conf</a:t>
            </a:r>
            <a:endParaRPr lang="es-ES" sz="1600" dirty="0"/>
          </a:p>
          <a:p>
            <a:endParaRPr lang="es-ES" sz="1600" dirty="0"/>
          </a:p>
          <a:p>
            <a:r>
              <a:rPr lang="es-ES" sz="1600" dirty="0"/>
              <a:t>Moverse entre directorios</a:t>
            </a:r>
          </a:p>
          <a:p>
            <a:r>
              <a:rPr lang="es-ES" sz="1600" dirty="0"/>
              <a:t>cd /</a:t>
            </a:r>
            <a:r>
              <a:rPr lang="es-ES" sz="1600" dirty="0" err="1"/>
              <a:t>var</a:t>
            </a:r>
            <a:r>
              <a:rPr lang="es-ES" sz="1600" dirty="0"/>
              <a:t>/www/</a:t>
            </a:r>
            <a:r>
              <a:rPr lang="es-ES" sz="1600" dirty="0" err="1"/>
              <a:t>html</a:t>
            </a:r>
            <a:r>
              <a:rPr lang="es-ES" sz="1600" dirty="0"/>
              <a:t> </a:t>
            </a:r>
            <a:r>
              <a:rPr lang="es-ES" sz="1600" dirty="0">
                <a:sym typeface="Wingdings" panose="05000000000000000000" pitchFamily="2" charset="2"/>
              </a:rPr>
              <a:t></a:t>
            </a:r>
            <a:r>
              <a:rPr lang="es-ES" sz="1600" dirty="0"/>
              <a:t> Te manda al directorio escrito </a:t>
            </a:r>
          </a:p>
          <a:p>
            <a:r>
              <a:rPr lang="es-ES" sz="1600" dirty="0" err="1"/>
              <a:t>ls</a:t>
            </a:r>
            <a:r>
              <a:rPr lang="es-ES" sz="1600" dirty="0"/>
              <a:t>      </a:t>
            </a:r>
            <a:r>
              <a:rPr lang="es-ES" sz="1600" dirty="0">
                <a:sym typeface="Wingdings" panose="05000000000000000000" pitchFamily="2" charset="2"/>
              </a:rPr>
              <a:t> despliega el contenido de un directorio</a:t>
            </a:r>
          </a:p>
          <a:p>
            <a:r>
              <a:rPr lang="es-ES" sz="1600" dirty="0" err="1">
                <a:sym typeface="Wingdings" panose="05000000000000000000" pitchFamily="2" charset="2"/>
              </a:rPr>
              <a:t>ls</a:t>
            </a:r>
            <a:r>
              <a:rPr lang="es-ES" sz="1600" dirty="0">
                <a:sym typeface="Wingdings" panose="05000000000000000000" pitchFamily="2" charset="2"/>
              </a:rPr>
              <a:t> -al  despliega el contenido de un directorio de forma detallada</a:t>
            </a:r>
          </a:p>
          <a:p>
            <a:r>
              <a:rPr lang="es-ES" sz="1600" dirty="0">
                <a:sym typeface="Wingdings" panose="05000000000000000000" pitchFamily="2" charset="2"/>
              </a:rPr>
              <a:t>mv index.html_ index.html  renombra el archivo index.html_ a index.html</a:t>
            </a:r>
          </a:p>
          <a:p>
            <a:r>
              <a:rPr lang="es-ES" sz="1600" dirty="0">
                <a:sym typeface="Wingdings" panose="05000000000000000000" pitchFamily="2" charset="2"/>
              </a:rPr>
              <a:t>mv  mueve archivos o carpetas puede ser complementado con -R para que sea recursivo</a:t>
            </a:r>
            <a:endParaRPr lang="es-ES" sz="1600" dirty="0"/>
          </a:p>
          <a:p>
            <a:endParaRPr lang="es-ES" sz="1600" dirty="0"/>
          </a:p>
        </p:txBody>
      </p:sp>
      <p:sp>
        <p:nvSpPr>
          <p:cNvPr id="4" name="Título 1">
            <a:extLst>
              <a:ext uri="{FF2B5EF4-FFF2-40B4-BE49-F238E27FC236}">
                <a16:creationId xmlns:a16="http://schemas.microsoft.com/office/drawing/2014/main" id="{701286B2-BFEE-DD50-048C-484A0616DA03}"/>
              </a:ext>
            </a:extLst>
          </p:cNvPr>
          <p:cNvSpPr>
            <a:spLocks noGrp="1"/>
          </p:cNvSpPr>
          <p:nvPr>
            <p:ph type="title"/>
          </p:nvPr>
        </p:nvSpPr>
        <p:spPr>
          <a:xfrm>
            <a:off x="252919" y="1123837"/>
            <a:ext cx="2947482" cy="4601183"/>
          </a:xfrm>
        </p:spPr>
        <p:txBody>
          <a:bodyPr/>
          <a:lstStyle/>
          <a:p>
            <a:pPr algn="ctr"/>
            <a:r>
              <a:rPr lang="es-ES" b="1" dirty="0"/>
              <a:t>Apache2</a:t>
            </a:r>
            <a:br>
              <a:rPr lang="es-ES" b="1" dirty="0"/>
            </a:br>
            <a:br>
              <a:rPr lang="es-ES" b="1" dirty="0"/>
            </a:br>
            <a:r>
              <a:rPr lang="es-ES" b="1" dirty="0"/>
              <a:t>(Puerto 80 y 443)</a:t>
            </a:r>
          </a:p>
        </p:txBody>
      </p:sp>
      <p:pic>
        <p:nvPicPr>
          <p:cNvPr id="6" name="Imagen 5">
            <a:extLst>
              <a:ext uri="{FF2B5EF4-FFF2-40B4-BE49-F238E27FC236}">
                <a16:creationId xmlns:a16="http://schemas.microsoft.com/office/drawing/2014/main" id="{C27F6A6F-35C0-D611-1291-E85C9E335F78}"/>
              </a:ext>
            </a:extLst>
          </p:cNvPr>
          <p:cNvPicPr>
            <a:picLocks noChangeAspect="1"/>
          </p:cNvPicPr>
          <p:nvPr/>
        </p:nvPicPr>
        <p:blipFill rotWithShape="1">
          <a:blip r:embed="rId2"/>
          <a:srcRect r="142" b="61925"/>
          <a:stretch/>
        </p:blipFill>
        <p:spPr>
          <a:xfrm>
            <a:off x="3734567" y="4340555"/>
            <a:ext cx="7727790" cy="1724279"/>
          </a:xfrm>
          <a:prstGeom prst="rect">
            <a:avLst/>
          </a:prstGeom>
        </p:spPr>
      </p:pic>
    </p:spTree>
    <p:extLst>
      <p:ext uri="{BB962C8B-B14F-4D97-AF65-F5344CB8AC3E}">
        <p14:creationId xmlns:p14="http://schemas.microsoft.com/office/powerpoint/2010/main" val="2482325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448223" y="809478"/>
            <a:ext cx="8261177" cy="2862322"/>
          </a:xfrm>
          <a:prstGeom prst="rect">
            <a:avLst/>
          </a:prstGeom>
          <a:noFill/>
        </p:spPr>
        <p:txBody>
          <a:bodyPr wrap="square" rtlCol="0">
            <a:spAutoFit/>
          </a:bodyPr>
          <a:lstStyle/>
          <a:p>
            <a:r>
              <a:rPr lang="es-ES" dirty="0" err="1">
                <a:solidFill>
                  <a:srgbClr val="00B0F0"/>
                </a:solidFill>
              </a:rPr>
              <a:t>chmod</a:t>
            </a:r>
            <a:r>
              <a:rPr lang="es-ES" dirty="0">
                <a:solidFill>
                  <a:srgbClr val="00B0F0"/>
                </a:solidFill>
              </a:rPr>
              <a:t> -r 777 /</a:t>
            </a:r>
            <a:r>
              <a:rPr lang="es-ES" dirty="0" err="1">
                <a:solidFill>
                  <a:srgbClr val="00B0F0"/>
                </a:solidFill>
              </a:rPr>
              <a:t>archivoocarpeta</a:t>
            </a:r>
            <a:endParaRPr lang="es-ES" dirty="0">
              <a:solidFill>
                <a:srgbClr val="00B0F0"/>
              </a:solidFill>
            </a:endParaRPr>
          </a:p>
          <a:p>
            <a:endParaRPr lang="es-ES" dirty="0"/>
          </a:p>
          <a:p>
            <a:r>
              <a:rPr lang="es-ES" dirty="0" err="1"/>
              <a:t>Chmode</a:t>
            </a:r>
            <a:r>
              <a:rPr lang="es-ES" dirty="0"/>
              <a:t> = Change </a:t>
            </a:r>
            <a:r>
              <a:rPr lang="es-ES" dirty="0" err="1"/>
              <a:t>Mode</a:t>
            </a:r>
            <a:endParaRPr lang="es-ES" dirty="0"/>
          </a:p>
          <a:p>
            <a:r>
              <a:rPr lang="es-ES" dirty="0"/>
              <a:t>-r (</a:t>
            </a:r>
            <a:r>
              <a:rPr lang="es-ES" dirty="0" err="1"/>
              <a:t>Recursive</a:t>
            </a:r>
            <a:r>
              <a:rPr lang="es-ES" dirty="0"/>
              <a:t>) se usa para los directorios, para haga una herencia sobre el permiso a aplicar, no se recomienda usarlo en un solo archivo, ejemplo: </a:t>
            </a:r>
            <a:r>
              <a:rPr lang="es-ES" dirty="0" err="1"/>
              <a:t>chmod</a:t>
            </a:r>
            <a:r>
              <a:rPr lang="es-ES" dirty="0"/>
              <a:t> -r 777 index.html, debería de ser </a:t>
            </a:r>
            <a:r>
              <a:rPr lang="es-ES" dirty="0" err="1"/>
              <a:t>chmod</a:t>
            </a:r>
            <a:r>
              <a:rPr lang="es-ES" dirty="0"/>
              <a:t> 777 index.html. Se aplica igual en el </a:t>
            </a:r>
            <a:r>
              <a:rPr lang="es-ES" dirty="0" err="1"/>
              <a:t>chown</a:t>
            </a:r>
            <a:r>
              <a:rPr lang="es-ES" dirty="0"/>
              <a:t>.</a:t>
            </a:r>
          </a:p>
          <a:p>
            <a:endParaRPr lang="es-ES" dirty="0"/>
          </a:p>
          <a:p>
            <a:r>
              <a:rPr lang="es-ES" dirty="0" err="1">
                <a:solidFill>
                  <a:srgbClr val="00B0F0"/>
                </a:solidFill>
              </a:rPr>
              <a:t>chown</a:t>
            </a:r>
            <a:r>
              <a:rPr lang="es-ES" dirty="0">
                <a:solidFill>
                  <a:srgbClr val="00B0F0"/>
                </a:solidFill>
              </a:rPr>
              <a:t> -r </a:t>
            </a:r>
            <a:r>
              <a:rPr lang="es-ES" dirty="0" err="1">
                <a:solidFill>
                  <a:srgbClr val="00B0F0"/>
                </a:solidFill>
              </a:rPr>
              <a:t>usuario:grupodetrabajo</a:t>
            </a:r>
            <a:r>
              <a:rPr lang="es-ES" dirty="0">
                <a:solidFill>
                  <a:srgbClr val="00B0F0"/>
                </a:solidFill>
              </a:rPr>
              <a:t> /</a:t>
            </a:r>
            <a:r>
              <a:rPr lang="es-ES" dirty="0" err="1">
                <a:solidFill>
                  <a:srgbClr val="00B0F0"/>
                </a:solidFill>
              </a:rPr>
              <a:t>archivoocarpeta</a:t>
            </a:r>
            <a:endParaRPr lang="es-ES" dirty="0">
              <a:solidFill>
                <a:srgbClr val="00B0F0"/>
              </a:solidFill>
            </a:endParaRPr>
          </a:p>
          <a:p>
            <a:endParaRPr lang="es-ES" dirty="0"/>
          </a:p>
          <a:p>
            <a:r>
              <a:rPr lang="es-ES" dirty="0" err="1"/>
              <a:t>chown</a:t>
            </a:r>
            <a:r>
              <a:rPr lang="es-ES" dirty="0"/>
              <a:t> = Change </a:t>
            </a:r>
            <a:r>
              <a:rPr lang="es-ES" dirty="0" err="1"/>
              <a:t>Owner</a:t>
            </a:r>
            <a:endParaRPr lang="es-ES" dirty="0"/>
          </a:p>
        </p:txBody>
      </p:sp>
      <p:sp>
        <p:nvSpPr>
          <p:cNvPr id="3" name="Título 1">
            <a:extLst>
              <a:ext uri="{FF2B5EF4-FFF2-40B4-BE49-F238E27FC236}">
                <a16:creationId xmlns:a16="http://schemas.microsoft.com/office/drawing/2014/main" id="{6380BE52-63FB-4BF4-A934-41383DAD25C7}"/>
              </a:ext>
            </a:extLst>
          </p:cNvPr>
          <p:cNvSpPr>
            <a:spLocks noGrp="1"/>
          </p:cNvSpPr>
          <p:nvPr>
            <p:ph type="title"/>
          </p:nvPr>
        </p:nvSpPr>
        <p:spPr>
          <a:xfrm>
            <a:off x="252919" y="1123837"/>
            <a:ext cx="2947482" cy="4601183"/>
          </a:xfrm>
        </p:spPr>
        <p:txBody>
          <a:bodyPr/>
          <a:lstStyle/>
          <a:p>
            <a:pPr algn="ctr"/>
            <a:r>
              <a:rPr lang="es-ES" b="1" dirty="0"/>
              <a:t>Permisos en archivos o directorios Linux</a:t>
            </a:r>
          </a:p>
        </p:txBody>
      </p:sp>
    </p:spTree>
    <p:extLst>
      <p:ext uri="{BB962C8B-B14F-4D97-AF65-F5344CB8AC3E}">
        <p14:creationId xmlns:p14="http://schemas.microsoft.com/office/powerpoint/2010/main" val="4078185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3420533" y="757065"/>
            <a:ext cx="3686339" cy="3139321"/>
          </a:xfrm>
          <a:prstGeom prst="rect">
            <a:avLst/>
          </a:prstGeom>
          <a:noFill/>
        </p:spPr>
        <p:txBody>
          <a:bodyPr wrap="square" rtlCol="0">
            <a:spAutoFit/>
          </a:bodyPr>
          <a:lstStyle/>
          <a:p>
            <a:r>
              <a:rPr lang="es-ES" dirty="0"/>
              <a:t>nano /</a:t>
            </a:r>
            <a:r>
              <a:rPr lang="es-ES" dirty="0" err="1"/>
              <a:t>etc</a:t>
            </a:r>
            <a:r>
              <a:rPr lang="es-ES" dirty="0"/>
              <a:t>/</a:t>
            </a:r>
            <a:r>
              <a:rPr lang="es-ES" dirty="0" err="1"/>
              <a:t>resolv.conf</a:t>
            </a:r>
            <a:endParaRPr lang="es-ES" dirty="0"/>
          </a:p>
          <a:p>
            <a:r>
              <a:rPr lang="es-ES" dirty="0" err="1"/>
              <a:t>nameserver</a:t>
            </a:r>
            <a:r>
              <a:rPr lang="es-ES" dirty="0"/>
              <a:t> 192.168.1.254</a:t>
            </a:r>
          </a:p>
          <a:p>
            <a:endParaRPr lang="es-ES" dirty="0"/>
          </a:p>
          <a:p>
            <a:r>
              <a:rPr lang="es-ES" dirty="0"/>
              <a:t>nano /</a:t>
            </a:r>
            <a:r>
              <a:rPr lang="es-ES" dirty="0" err="1"/>
              <a:t>etc</a:t>
            </a:r>
            <a:r>
              <a:rPr lang="es-ES" dirty="0"/>
              <a:t>/</a:t>
            </a:r>
            <a:r>
              <a:rPr lang="es-ES" dirty="0" err="1"/>
              <a:t>apt</a:t>
            </a:r>
            <a:r>
              <a:rPr lang="es-ES" dirty="0"/>
              <a:t>/</a:t>
            </a:r>
            <a:r>
              <a:rPr lang="es-ES" dirty="0" err="1"/>
              <a:t>sources.list</a:t>
            </a:r>
            <a:endParaRPr lang="es-ES" dirty="0"/>
          </a:p>
          <a:p>
            <a:r>
              <a:rPr lang="es-ES" dirty="0"/>
              <a:t>Dejarlo como la imagen de abajo</a:t>
            </a:r>
          </a:p>
          <a:p>
            <a:endParaRPr lang="es-ES" dirty="0"/>
          </a:p>
          <a:p>
            <a:r>
              <a:rPr lang="es-ES" dirty="0"/>
              <a:t>Verifica actualizaciones</a:t>
            </a:r>
          </a:p>
          <a:p>
            <a:r>
              <a:rPr lang="es-ES" dirty="0" err="1">
                <a:solidFill>
                  <a:srgbClr val="00B0F0"/>
                </a:solidFill>
              </a:rPr>
              <a:t>apt</a:t>
            </a:r>
            <a:r>
              <a:rPr lang="es-ES" dirty="0">
                <a:solidFill>
                  <a:srgbClr val="00B0F0"/>
                </a:solidFill>
              </a:rPr>
              <a:t> </a:t>
            </a:r>
            <a:r>
              <a:rPr lang="es-ES" dirty="0" err="1">
                <a:solidFill>
                  <a:srgbClr val="00B0F0"/>
                </a:solidFill>
              </a:rPr>
              <a:t>update</a:t>
            </a:r>
            <a:endParaRPr lang="es-ES" dirty="0">
              <a:solidFill>
                <a:srgbClr val="00B0F0"/>
              </a:solidFill>
            </a:endParaRPr>
          </a:p>
          <a:p>
            <a:endParaRPr lang="es-ES" dirty="0"/>
          </a:p>
          <a:p>
            <a:r>
              <a:rPr lang="es-ES" dirty="0"/>
              <a:t>Instala las actualizaciones</a:t>
            </a:r>
          </a:p>
          <a:p>
            <a:r>
              <a:rPr lang="es-ES" dirty="0" err="1">
                <a:solidFill>
                  <a:srgbClr val="00B0F0"/>
                </a:solidFill>
              </a:rPr>
              <a:t>apt</a:t>
            </a:r>
            <a:r>
              <a:rPr lang="es-ES" dirty="0">
                <a:solidFill>
                  <a:srgbClr val="00B0F0"/>
                </a:solidFill>
              </a:rPr>
              <a:t> </a:t>
            </a:r>
            <a:r>
              <a:rPr lang="es-ES" dirty="0" err="1">
                <a:solidFill>
                  <a:srgbClr val="00B0F0"/>
                </a:solidFill>
              </a:rPr>
              <a:t>upgrade</a:t>
            </a:r>
            <a:endParaRPr lang="es-ES" dirty="0"/>
          </a:p>
        </p:txBody>
      </p:sp>
      <p:sp>
        <p:nvSpPr>
          <p:cNvPr id="5" name="Título 1">
            <a:extLst>
              <a:ext uri="{FF2B5EF4-FFF2-40B4-BE49-F238E27FC236}">
                <a16:creationId xmlns:a16="http://schemas.microsoft.com/office/drawing/2014/main" id="{A317CECB-65B9-2640-5A72-3ECCD364B3B3}"/>
              </a:ext>
            </a:extLst>
          </p:cNvPr>
          <p:cNvSpPr>
            <a:spLocks noGrp="1"/>
          </p:cNvSpPr>
          <p:nvPr>
            <p:ph type="title"/>
          </p:nvPr>
        </p:nvSpPr>
        <p:spPr>
          <a:xfrm>
            <a:off x="252919" y="1123837"/>
            <a:ext cx="2947482" cy="4601183"/>
          </a:xfrm>
        </p:spPr>
        <p:txBody>
          <a:bodyPr/>
          <a:lstStyle/>
          <a:p>
            <a:pPr algn="ctr"/>
            <a:r>
              <a:rPr lang="es-ES" b="1" dirty="0"/>
              <a:t>Actualización de repositorios</a:t>
            </a:r>
          </a:p>
        </p:txBody>
      </p:sp>
      <p:pic>
        <p:nvPicPr>
          <p:cNvPr id="8" name="Imagen 7">
            <a:extLst>
              <a:ext uri="{FF2B5EF4-FFF2-40B4-BE49-F238E27FC236}">
                <a16:creationId xmlns:a16="http://schemas.microsoft.com/office/drawing/2014/main" id="{504D79F5-A3BB-4180-47DC-EB4D7C62C5A5}"/>
              </a:ext>
            </a:extLst>
          </p:cNvPr>
          <p:cNvPicPr>
            <a:picLocks noChangeAspect="1"/>
          </p:cNvPicPr>
          <p:nvPr/>
        </p:nvPicPr>
        <p:blipFill>
          <a:blip r:embed="rId2"/>
          <a:stretch>
            <a:fillRect/>
          </a:stretch>
        </p:blipFill>
        <p:spPr>
          <a:xfrm>
            <a:off x="7106872" y="1670268"/>
            <a:ext cx="4594286" cy="2160000"/>
          </a:xfrm>
          <a:prstGeom prst="rect">
            <a:avLst/>
          </a:prstGeom>
        </p:spPr>
      </p:pic>
    </p:spTree>
    <p:extLst>
      <p:ext uri="{BB962C8B-B14F-4D97-AF65-F5344CB8AC3E}">
        <p14:creationId xmlns:p14="http://schemas.microsoft.com/office/powerpoint/2010/main" val="2314340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10482" y="1123837"/>
            <a:ext cx="4771036" cy="3693319"/>
          </a:xfrm>
          <a:prstGeom prst="rect">
            <a:avLst/>
          </a:prstGeom>
          <a:noFill/>
        </p:spPr>
        <p:txBody>
          <a:bodyPr wrap="square" rtlCol="0">
            <a:spAutoFit/>
          </a:bodyPr>
          <a:lstStyle/>
          <a:p>
            <a:r>
              <a:rPr lang="es-ES" dirty="0" err="1">
                <a:solidFill>
                  <a:srgbClr val="00B0F0"/>
                </a:solidFill>
              </a:rPr>
              <a:t>apt</a:t>
            </a:r>
            <a:r>
              <a:rPr lang="es-ES" dirty="0">
                <a:solidFill>
                  <a:srgbClr val="00B0F0"/>
                </a:solidFill>
              </a:rPr>
              <a:t> </a:t>
            </a:r>
            <a:r>
              <a:rPr lang="es-ES" dirty="0" err="1">
                <a:solidFill>
                  <a:srgbClr val="00B0F0"/>
                </a:solidFill>
              </a:rPr>
              <a:t>install</a:t>
            </a:r>
            <a:r>
              <a:rPr lang="es-ES" dirty="0">
                <a:solidFill>
                  <a:srgbClr val="00B0F0"/>
                </a:solidFill>
              </a:rPr>
              <a:t> </a:t>
            </a:r>
            <a:r>
              <a:rPr lang="es-ES" dirty="0" err="1">
                <a:solidFill>
                  <a:srgbClr val="00B0F0"/>
                </a:solidFill>
              </a:rPr>
              <a:t>proftpd</a:t>
            </a:r>
            <a:endParaRPr lang="es-ES" dirty="0">
              <a:solidFill>
                <a:srgbClr val="00B0F0"/>
              </a:solidFill>
            </a:endParaRPr>
          </a:p>
          <a:p>
            <a:endParaRPr lang="es-ES" dirty="0"/>
          </a:p>
          <a:p>
            <a:r>
              <a:rPr lang="es-ES" dirty="0">
                <a:solidFill>
                  <a:schemeClr val="tx1">
                    <a:lumMod val="65000"/>
                    <a:lumOff val="35000"/>
                  </a:schemeClr>
                </a:solidFill>
              </a:rPr>
              <a:t>Archivo de configuración de </a:t>
            </a:r>
            <a:r>
              <a:rPr lang="es-ES" dirty="0" err="1">
                <a:solidFill>
                  <a:schemeClr val="tx1">
                    <a:lumMod val="65000"/>
                    <a:lumOff val="35000"/>
                  </a:schemeClr>
                </a:solidFill>
              </a:rPr>
              <a:t>ProFTPd</a:t>
            </a:r>
            <a:endParaRPr lang="es-ES" dirty="0">
              <a:solidFill>
                <a:schemeClr val="tx1">
                  <a:lumMod val="65000"/>
                  <a:lumOff val="35000"/>
                </a:schemeClr>
              </a:solidFill>
            </a:endParaRPr>
          </a:p>
          <a:p>
            <a:r>
              <a:rPr lang="es-ES" dirty="0">
                <a:solidFill>
                  <a:schemeClr val="tx1">
                    <a:lumMod val="65000"/>
                    <a:lumOff val="35000"/>
                  </a:schemeClr>
                </a:solidFill>
              </a:rPr>
              <a:t>nano /</a:t>
            </a:r>
            <a:r>
              <a:rPr lang="es-ES" dirty="0" err="1">
                <a:solidFill>
                  <a:schemeClr val="tx1">
                    <a:lumMod val="65000"/>
                    <a:lumOff val="35000"/>
                  </a:schemeClr>
                </a:solidFill>
              </a:rPr>
              <a:t>etc</a:t>
            </a:r>
            <a:r>
              <a:rPr lang="es-ES" dirty="0">
                <a:solidFill>
                  <a:schemeClr val="tx1">
                    <a:lumMod val="65000"/>
                    <a:lumOff val="35000"/>
                  </a:schemeClr>
                </a:solidFill>
              </a:rPr>
              <a:t>/</a:t>
            </a:r>
            <a:r>
              <a:rPr lang="es-ES" dirty="0" err="1">
                <a:solidFill>
                  <a:schemeClr val="tx1">
                    <a:lumMod val="65000"/>
                    <a:lumOff val="35000"/>
                  </a:schemeClr>
                </a:solidFill>
              </a:rPr>
              <a:t>proftpd</a:t>
            </a:r>
            <a:r>
              <a:rPr lang="es-ES" dirty="0">
                <a:solidFill>
                  <a:schemeClr val="tx1">
                    <a:lumMod val="65000"/>
                    <a:lumOff val="35000"/>
                  </a:schemeClr>
                </a:solidFill>
              </a:rPr>
              <a:t>/</a:t>
            </a:r>
            <a:r>
              <a:rPr lang="es-ES" dirty="0" err="1">
                <a:solidFill>
                  <a:schemeClr val="tx1">
                    <a:lumMod val="65000"/>
                    <a:lumOff val="35000"/>
                  </a:schemeClr>
                </a:solidFill>
              </a:rPr>
              <a:t>proftpd.conf</a:t>
            </a:r>
            <a:endParaRPr lang="es-ES" dirty="0">
              <a:solidFill>
                <a:schemeClr val="tx1">
                  <a:lumMod val="65000"/>
                  <a:lumOff val="35000"/>
                </a:schemeClr>
              </a:solidFill>
            </a:endParaRPr>
          </a:p>
          <a:p>
            <a:endParaRPr lang="es-ES" dirty="0">
              <a:solidFill>
                <a:schemeClr val="tx1">
                  <a:lumMod val="65000"/>
                  <a:lumOff val="35000"/>
                </a:schemeClr>
              </a:solidFill>
            </a:endParaRPr>
          </a:p>
          <a:p>
            <a:r>
              <a:rPr lang="es-ES" dirty="0">
                <a:solidFill>
                  <a:schemeClr val="tx1">
                    <a:lumMod val="65000"/>
                    <a:lumOff val="35000"/>
                  </a:schemeClr>
                </a:solidFill>
              </a:rPr>
              <a:t>Solo cambiar lo siguiente</a:t>
            </a:r>
          </a:p>
          <a:p>
            <a:r>
              <a:rPr lang="es-ES" dirty="0">
                <a:solidFill>
                  <a:schemeClr val="tx1">
                    <a:lumMod val="65000"/>
                    <a:lumOff val="35000"/>
                  </a:schemeClr>
                </a:solidFill>
              </a:rPr>
              <a:t>UseIPv6                         off</a:t>
            </a:r>
          </a:p>
          <a:p>
            <a:r>
              <a:rPr lang="es-ES" dirty="0" err="1">
                <a:solidFill>
                  <a:schemeClr val="tx1">
                    <a:lumMod val="65000"/>
                    <a:lumOff val="35000"/>
                  </a:schemeClr>
                </a:solidFill>
              </a:rPr>
              <a:t>DefaultRoot</a:t>
            </a:r>
            <a:r>
              <a:rPr lang="es-ES" dirty="0">
                <a:solidFill>
                  <a:schemeClr val="tx1">
                    <a:lumMod val="65000"/>
                    <a:lumOff val="35000"/>
                  </a:schemeClr>
                </a:solidFill>
              </a:rPr>
              <a:t>                     ~</a:t>
            </a:r>
          </a:p>
          <a:p>
            <a:endParaRPr lang="es-ES" dirty="0">
              <a:solidFill>
                <a:schemeClr val="tx1">
                  <a:lumMod val="65000"/>
                  <a:lumOff val="35000"/>
                </a:schemeClr>
              </a:solidFill>
            </a:endParaRPr>
          </a:p>
          <a:p>
            <a:r>
              <a:rPr lang="es-ES" dirty="0">
                <a:solidFill>
                  <a:schemeClr val="tx1">
                    <a:lumMod val="65000"/>
                    <a:lumOff val="35000"/>
                  </a:schemeClr>
                </a:solidFill>
              </a:rPr>
              <a:t>Reinicia el </a:t>
            </a:r>
            <a:r>
              <a:rPr lang="es-ES" dirty="0" err="1">
                <a:solidFill>
                  <a:schemeClr val="tx1">
                    <a:lumMod val="65000"/>
                    <a:lumOff val="35000"/>
                  </a:schemeClr>
                </a:solidFill>
              </a:rPr>
              <a:t>ProFTPd</a:t>
            </a:r>
            <a:endParaRPr lang="es-ES" dirty="0">
              <a:solidFill>
                <a:schemeClr val="tx1">
                  <a:lumMod val="65000"/>
                  <a:lumOff val="35000"/>
                </a:schemeClr>
              </a:solidFill>
            </a:endParaRPr>
          </a:p>
          <a:p>
            <a:r>
              <a:rPr lang="es-ES" dirty="0">
                <a:solidFill>
                  <a:srgbClr val="00B0F0"/>
                </a:solidFill>
              </a:rPr>
              <a:t>/</a:t>
            </a:r>
            <a:r>
              <a:rPr lang="es-ES" dirty="0" err="1">
                <a:solidFill>
                  <a:srgbClr val="00B0F0"/>
                </a:solidFill>
              </a:rPr>
              <a:t>etc</a:t>
            </a:r>
            <a:r>
              <a:rPr lang="es-ES" dirty="0">
                <a:solidFill>
                  <a:srgbClr val="00B0F0"/>
                </a:solidFill>
              </a:rPr>
              <a:t>/</a:t>
            </a:r>
            <a:r>
              <a:rPr lang="es-ES" dirty="0" err="1">
                <a:solidFill>
                  <a:srgbClr val="00B0F0"/>
                </a:solidFill>
              </a:rPr>
              <a:t>init.d</a:t>
            </a:r>
            <a:r>
              <a:rPr lang="es-ES" dirty="0">
                <a:solidFill>
                  <a:srgbClr val="00B0F0"/>
                </a:solidFill>
              </a:rPr>
              <a:t>/</a:t>
            </a:r>
            <a:r>
              <a:rPr lang="es-ES" dirty="0" err="1">
                <a:solidFill>
                  <a:srgbClr val="00B0F0"/>
                </a:solidFill>
              </a:rPr>
              <a:t>proftpd</a:t>
            </a:r>
            <a:r>
              <a:rPr lang="es-ES" dirty="0">
                <a:solidFill>
                  <a:srgbClr val="00B0F0"/>
                </a:solidFill>
              </a:rPr>
              <a:t> </a:t>
            </a:r>
            <a:r>
              <a:rPr lang="es-ES" dirty="0" err="1">
                <a:solidFill>
                  <a:srgbClr val="00B0F0"/>
                </a:solidFill>
              </a:rPr>
              <a:t>restart</a:t>
            </a:r>
            <a:endParaRPr lang="es-ES" dirty="0">
              <a:solidFill>
                <a:srgbClr val="00B0F0"/>
              </a:solidFill>
            </a:endParaRPr>
          </a:p>
          <a:p>
            <a:endParaRPr lang="es-ES" dirty="0"/>
          </a:p>
          <a:p>
            <a:r>
              <a:rPr lang="es-ES" dirty="0"/>
              <a:t>Probar la conexión con el FileZilla</a:t>
            </a:r>
          </a:p>
        </p:txBody>
      </p:sp>
      <p:sp>
        <p:nvSpPr>
          <p:cNvPr id="7" name="Título 1">
            <a:extLst>
              <a:ext uri="{FF2B5EF4-FFF2-40B4-BE49-F238E27FC236}">
                <a16:creationId xmlns:a16="http://schemas.microsoft.com/office/drawing/2014/main" id="{B88AE5E2-ECE7-7283-E703-1944879834BB}"/>
              </a:ext>
            </a:extLst>
          </p:cNvPr>
          <p:cNvSpPr>
            <a:spLocks noGrp="1"/>
          </p:cNvSpPr>
          <p:nvPr>
            <p:ph type="title"/>
          </p:nvPr>
        </p:nvSpPr>
        <p:spPr>
          <a:xfrm>
            <a:off x="252919" y="1123837"/>
            <a:ext cx="2947482" cy="4601183"/>
          </a:xfrm>
        </p:spPr>
        <p:txBody>
          <a:bodyPr/>
          <a:lstStyle/>
          <a:p>
            <a:pPr algn="ctr"/>
            <a:r>
              <a:rPr lang="es-ES" b="1" dirty="0"/>
              <a:t>Instalación de </a:t>
            </a:r>
            <a:r>
              <a:rPr lang="es-ES" b="1" dirty="0" err="1"/>
              <a:t>ProFTPd</a:t>
            </a:r>
            <a:r>
              <a:rPr lang="es-ES" b="1" dirty="0"/>
              <a:t> </a:t>
            </a:r>
            <a:br>
              <a:rPr lang="es-ES" b="1" dirty="0"/>
            </a:br>
            <a:br>
              <a:rPr lang="es-ES" b="1" dirty="0"/>
            </a:br>
            <a:r>
              <a:rPr lang="es-ES" dirty="0"/>
              <a:t>(Puerto 21)</a:t>
            </a:r>
          </a:p>
        </p:txBody>
      </p:sp>
    </p:spTree>
    <p:extLst>
      <p:ext uri="{BB962C8B-B14F-4D97-AF65-F5344CB8AC3E}">
        <p14:creationId xmlns:p14="http://schemas.microsoft.com/office/powerpoint/2010/main" val="823026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3465743" y="770467"/>
            <a:ext cx="3600000" cy="3380488"/>
          </a:xfrm>
          <a:prstGeom prst="rect">
            <a:avLst/>
          </a:prstGeom>
        </p:spPr>
      </p:pic>
      <p:pic>
        <p:nvPicPr>
          <p:cNvPr id="6" name="Imagen 5"/>
          <p:cNvPicPr>
            <a:picLocks noChangeAspect="1"/>
          </p:cNvPicPr>
          <p:nvPr/>
        </p:nvPicPr>
        <p:blipFill>
          <a:blip r:embed="rId3"/>
          <a:stretch>
            <a:fillRect/>
          </a:stretch>
        </p:blipFill>
        <p:spPr>
          <a:xfrm>
            <a:off x="7082677" y="770467"/>
            <a:ext cx="3600000" cy="3380488"/>
          </a:xfrm>
          <a:prstGeom prst="rect">
            <a:avLst/>
          </a:prstGeom>
        </p:spPr>
      </p:pic>
      <p:pic>
        <p:nvPicPr>
          <p:cNvPr id="2" name="Imagen 1"/>
          <p:cNvPicPr>
            <a:picLocks noChangeAspect="1"/>
          </p:cNvPicPr>
          <p:nvPr/>
        </p:nvPicPr>
        <p:blipFill>
          <a:blip r:embed="rId4"/>
          <a:stretch>
            <a:fillRect/>
          </a:stretch>
        </p:blipFill>
        <p:spPr>
          <a:xfrm>
            <a:off x="3465743" y="4788087"/>
            <a:ext cx="3600000" cy="1873866"/>
          </a:xfrm>
          <a:prstGeom prst="rect">
            <a:avLst/>
          </a:prstGeom>
        </p:spPr>
      </p:pic>
      <p:pic>
        <p:nvPicPr>
          <p:cNvPr id="8" name="Imagen 7"/>
          <p:cNvPicPr>
            <a:picLocks noChangeAspect="1"/>
          </p:cNvPicPr>
          <p:nvPr/>
        </p:nvPicPr>
        <p:blipFill>
          <a:blip r:embed="rId5"/>
          <a:stretch>
            <a:fillRect/>
          </a:stretch>
        </p:blipFill>
        <p:spPr>
          <a:xfrm>
            <a:off x="7082677" y="4266000"/>
            <a:ext cx="3600000" cy="2592000"/>
          </a:xfrm>
          <a:prstGeom prst="rect">
            <a:avLst/>
          </a:prstGeom>
        </p:spPr>
      </p:pic>
      <p:sp>
        <p:nvSpPr>
          <p:cNvPr id="7" name="Título 1">
            <a:extLst>
              <a:ext uri="{FF2B5EF4-FFF2-40B4-BE49-F238E27FC236}">
                <a16:creationId xmlns:a16="http://schemas.microsoft.com/office/drawing/2014/main" id="{3B45AFD1-7E85-B469-E8FB-73F0F2C974E0}"/>
              </a:ext>
            </a:extLst>
          </p:cNvPr>
          <p:cNvSpPr>
            <a:spLocks noGrp="1"/>
          </p:cNvSpPr>
          <p:nvPr>
            <p:ph type="title"/>
          </p:nvPr>
        </p:nvSpPr>
        <p:spPr>
          <a:xfrm>
            <a:off x="252919" y="1123837"/>
            <a:ext cx="2947482" cy="4601183"/>
          </a:xfrm>
        </p:spPr>
        <p:txBody>
          <a:bodyPr/>
          <a:lstStyle/>
          <a:p>
            <a:pPr algn="ctr"/>
            <a:r>
              <a:rPr lang="es-ES" b="1" dirty="0"/>
              <a:t>Instalación de </a:t>
            </a:r>
            <a:r>
              <a:rPr lang="es-ES" b="1" dirty="0" err="1"/>
              <a:t>ProFTPd</a:t>
            </a:r>
            <a:r>
              <a:rPr lang="es-ES" b="1" dirty="0"/>
              <a:t> </a:t>
            </a:r>
            <a:br>
              <a:rPr lang="es-ES" b="1" dirty="0"/>
            </a:br>
            <a:br>
              <a:rPr lang="es-ES" b="1" dirty="0"/>
            </a:br>
            <a:r>
              <a:rPr lang="es-ES" dirty="0"/>
              <a:t>(Puerto 21)</a:t>
            </a:r>
          </a:p>
        </p:txBody>
      </p:sp>
    </p:spTree>
    <p:extLst>
      <p:ext uri="{BB962C8B-B14F-4D97-AF65-F5344CB8AC3E}">
        <p14:creationId xmlns:p14="http://schemas.microsoft.com/office/powerpoint/2010/main" val="337439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7289ADFE-B7E1-9899-1E1D-7D617C5FA174}"/>
              </a:ext>
            </a:extLst>
          </p:cNvPr>
          <p:cNvSpPr>
            <a:spLocks noGrp="1"/>
          </p:cNvSpPr>
          <p:nvPr>
            <p:ph type="title"/>
          </p:nvPr>
        </p:nvSpPr>
        <p:spPr>
          <a:xfrm>
            <a:off x="252919" y="1123837"/>
            <a:ext cx="2947482" cy="4601183"/>
          </a:xfrm>
        </p:spPr>
        <p:txBody>
          <a:bodyPr vert="horz" lIns="91440" tIns="45720" rIns="91440" bIns="45720" rtlCol="0" anchor="ctr">
            <a:normAutofit/>
          </a:bodyPr>
          <a:lstStyle/>
          <a:p>
            <a:pPr algn="ctr"/>
            <a:r>
              <a:rPr lang="en-US" b="1" dirty="0" err="1"/>
              <a:t>Instalación</a:t>
            </a:r>
            <a:r>
              <a:rPr lang="en-US" b="1" dirty="0"/>
              <a:t> de SSH</a:t>
            </a:r>
            <a:br>
              <a:rPr lang="en-US" b="1" dirty="0"/>
            </a:br>
            <a:br>
              <a:rPr lang="en-US" b="1" dirty="0"/>
            </a:br>
            <a:r>
              <a:rPr lang="en-US" dirty="0"/>
              <a:t>(Puerto 22)</a:t>
            </a:r>
          </a:p>
        </p:txBody>
      </p:sp>
      <p:sp>
        <p:nvSpPr>
          <p:cNvPr id="4" name="CuadroTexto 3"/>
          <p:cNvSpPr txBox="1"/>
          <p:nvPr/>
        </p:nvSpPr>
        <p:spPr>
          <a:xfrm>
            <a:off x="3869267" y="864108"/>
            <a:ext cx="3585891" cy="5120640"/>
          </a:xfrm>
          <a:prstGeom prst="rect">
            <a:avLst/>
          </a:prstGeom>
        </p:spPr>
        <p:txBody>
          <a:bodyPr vert="horz" lIns="91440" tIns="45720" rIns="91440" bIns="45720" rtlCol="0" anchor="ctr">
            <a:normAutofit/>
          </a:bodyPr>
          <a:lstStyle/>
          <a:p>
            <a:pPr indent="-182880" defTabSz="914400">
              <a:lnSpc>
                <a:spcPct val="90000"/>
              </a:lnSpc>
              <a:spcAft>
                <a:spcPts val="600"/>
              </a:spcAft>
              <a:buClr>
                <a:schemeClr val="accent1"/>
              </a:buClr>
              <a:buFont typeface="Wingdings 2" pitchFamily="18" charset="2"/>
              <a:buChar char=""/>
            </a:pPr>
            <a:r>
              <a:rPr lang="en-US" dirty="0">
                <a:solidFill>
                  <a:schemeClr val="tx1">
                    <a:lumMod val="65000"/>
                    <a:lumOff val="35000"/>
                  </a:schemeClr>
                </a:solidFill>
              </a:rPr>
              <a:t>SSH (o Secure </a:t>
            </a:r>
            <a:r>
              <a:rPr lang="en-US" dirty="0" err="1">
                <a:solidFill>
                  <a:schemeClr val="tx1">
                    <a:lumMod val="65000"/>
                    <a:lumOff val="35000"/>
                  </a:schemeClr>
                </a:solidFill>
              </a:rPr>
              <a:t>SHell</a:t>
            </a:r>
            <a:r>
              <a:rPr lang="en-US" dirty="0">
                <a:solidFill>
                  <a:schemeClr val="tx1">
                    <a:lumMod val="65000"/>
                    <a:lumOff val="35000"/>
                  </a:schemeClr>
                </a:solidFill>
              </a:rPr>
              <a:t>, </a:t>
            </a:r>
            <a:r>
              <a:rPr lang="en-US" dirty="0" err="1">
                <a:solidFill>
                  <a:schemeClr val="tx1">
                    <a:lumMod val="65000"/>
                    <a:lumOff val="35000"/>
                  </a:schemeClr>
                </a:solidFill>
              </a:rPr>
              <a:t>en</a:t>
            </a:r>
            <a:r>
              <a:rPr lang="en-US" dirty="0">
                <a:solidFill>
                  <a:schemeClr val="tx1">
                    <a:lumMod val="65000"/>
                    <a:lumOff val="35000"/>
                  </a:schemeClr>
                </a:solidFill>
              </a:rPr>
              <a:t> </a:t>
            </a:r>
            <a:r>
              <a:rPr lang="en-US" dirty="0" err="1">
                <a:solidFill>
                  <a:schemeClr val="tx1">
                    <a:lumMod val="65000"/>
                    <a:lumOff val="35000"/>
                  </a:schemeClr>
                </a:solidFill>
              </a:rPr>
              <a:t>español</a:t>
            </a:r>
            <a:r>
              <a:rPr lang="en-US" dirty="0">
                <a:solidFill>
                  <a:schemeClr val="tx1">
                    <a:lumMod val="65000"/>
                    <a:lumOff val="35000"/>
                  </a:schemeClr>
                </a:solidFill>
              </a:rPr>
              <a:t>: </a:t>
            </a:r>
            <a:r>
              <a:rPr lang="en-US" dirty="0" err="1">
                <a:solidFill>
                  <a:schemeClr val="tx1">
                    <a:lumMod val="65000"/>
                    <a:lumOff val="35000"/>
                  </a:schemeClr>
                </a:solidFill>
              </a:rPr>
              <a:t>intérprete</a:t>
            </a:r>
            <a:r>
              <a:rPr lang="en-US" dirty="0">
                <a:solidFill>
                  <a:schemeClr val="tx1">
                    <a:lumMod val="65000"/>
                    <a:lumOff val="35000"/>
                  </a:schemeClr>
                </a:solidFill>
              </a:rPr>
              <a:t> de </a:t>
            </a:r>
            <a:r>
              <a:rPr lang="en-US" dirty="0" err="1">
                <a:solidFill>
                  <a:schemeClr val="tx1">
                    <a:lumMod val="65000"/>
                    <a:lumOff val="35000"/>
                  </a:schemeClr>
                </a:solidFill>
              </a:rPr>
              <a:t>órdenes</a:t>
            </a:r>
            <a:r>
              <a:rPr lang="en-US" dirty="0">
                <a:solidFill>
                  <a:schemeClr val="tx1">
                    <a:lumMod val="65000"/>
                    <a:lumOff val="35000"/>
                  </a:schemeClr>
                </a:solidFill>
              </a:rPr>
              <a:t> </a:t>
            </a:r>
            <a:r>
              <a:rPr lang="en-US" dirty="0" err="1">
                <a:solidFill>
                  <a:schemeClr val="tx1">
                    <a:lumMod val="65000"/>
                    <a:lumOff val="35000"/>
                  </a:schemeClr>
                </a:solidFill>
              </a:rPr>
              <a:t>seguro</a:t>
            </a:r>
            <a:r>
              <a:rPr lang="en-US" dirty="0">
                <a:solidFill>
                  <a:schemeClr val="tx1">
                    <a:lumMod val="65000"/>
                    <a:lumOff val="35000"/>
                  </a:schemeClr>
                </a:solidFill>
              </a:rPr>
              <a:t>) es </a:t>
            </a:r>
            <a:r>
              <a:rPr lang="en-US" dirty="0" err="1">
                <a:solidFill>
                  <a:schemeClr val="tx1">
                    <a:lumMod val="65000"/>
                    <a:lumOff val="35000"/>
                  </a:schemeClr>
                </a:solidFill>
              </a:rPr>
              <a:t>el</a:t>
            </a:r>
            <a:r>
              <a:rPr lang="en-US" dirty="0">
                <a:solidFill>
                  <a:schemeClr val="tx1">
                    <a:lumMod val="65000"/>
                    <a:lumOff val="35000"/>
                  </a:schemeClr>
                </a:solidFill>
              </a:rPr>
              <a:t> </a:t>
            </a:r>
            <a:r>
              <a:rPr lang="en-US" dirty="0" err="1">
                <a:solidFill>
                  <a:schemeClr val="tx1">
                    <a:lumMod val="65000"/>
                    <a:lumOff val="35000"/>
                  </a:schemeClr>
                </a:solidFill>
              </a:rPr>
              <a:t>nombre</a:t>
            </a:r>
            <a:r>
              <a:rPr lang="en-US" dirty="0">
                <a:solidFill>
                  <a:schemeClr val="tx1">
                    <a:lumMod val="65000"/>
                    <a:lumOff val="35000"/>
                  </a:schemeClr>
                </a:solidFill>
              </a:rPr>
              <a:t> de un </a:t>
            </a:r>
            <a:r>
              <a:rPr lang="en-US" dirty="0" err="1">
                <a:solidFill>
                  <a:schemeClr val="tx1">
                    <a:lumMod val="65000"/>
                    <a:lumOff val="35000"/>
                  </a:schemeClr>
                </a:solidFill>
              </a:rPr>
              <a:t>protocolo</a:t>
            </a:r>
            <a:r>
              <a:rPr lang="en-US" dirty="0">
                <a:solidFill>
                  <a:schemeClr val="tx1">
                    <a:lumMod val="65000"/>
                    <a:lumOff val="35000"/>
                  </a:schemeClr>
                </a:solidFill>
              </a:rPr>
              <a:t> y del </a:t>
            </a:r>
            <a:r>
              <a:rPr lang="en-US" dirty="0" err="1">
                <a:solidFill>
                  <a:schemeClr val="tx1">
                    <a:lumMod val="65000"/>
                    <a:lumOff val="35000"/>
                  </a:schemeClr>
                </a:solidFill>
              </a:rPr>
              <a:t>programa</a:t>
            </a:r>
            <a:r>
              <a:rPr lang="en-US" dirty="0">
                <a:solidFill>
                  <a:schemeClr val="tx1">
                    <a:lumMod val="65000"/>
                    <a:lumOff val="35000"/>
                  </a:schemeClr>
                </a:solidFill>
              </a:rPr>
              <a:t> que lo </a:t>
            </a:r>
            <a:r>
              <a:rPr lang="en-US" dirty="0" err="1">
                <a:solidFill>
                  <a:schemeClr val="tx1">
                    <a:lumMod val="65000"/>
                    <a:lumOff val="35000"/>
                  </a:schemeClr>
                </a:solidFill>
              </a:rPr>
              <a:t>implementa</a:t>
            </a:r>
            <a:r>
              <a:rPr lang="en-US" dirty="0">
                <a:solidFill>
                  <a:schemeClr val="tx1">
                    <a:lumMod val="65000"/>
                    <a:lumOff val="35000"/>
                  </a:schemeClr>
                </a:solidFill>
              </a:rPr>
              <a:t> </a:t>
            </a:r>
            <a:r>
              <a:rPr lang="en-US" dirty="0" err="1">
                <a:solidFill>
                  <a:schemeClr val="tx1">
                    <a:lumMod val="65000"/>
                    <a:lumOff val="35000"/>
                  </a:schemeClr>
                </a:solidFill>
              </a:rPr>
              <a:t>cuya</a:t>
            </a:r>
            <a:r>
              <a:rPr lang="en-US" dirty="0">
                <a:solidFill>
                  <a:schemeClr val="tx1">
                    <a:lumMod val="65000"/>
                    <a:lumOff val="35000"/>
                  </a:schemeClr>
                </a:solidFill>
              </a:rPr>
              <a:t> principal </a:t>
            </a:r>
            <a:r>
              <a:rPr lang="en-US" dirty="0" err="1">
                <a:solidFill>
                  <a:schemeClr val="tx1">
                    <a:lumMod val="65000"/>
                    <a:lumOff val="35000"/>
                  </a:schemeClr>
                </a:solidFill>
              </a:rPr>
              <a:t>función</a:t>
            </a:r>
            <a:r>
              <a:rPr lang="en-US" dirty="0">
                <a:solidFill>
                  <a:schemeClr val="tx1">
                    <a:lumMod val="65000"/>
                    <a:lumOff val="35000"/>
                  </a:schemeClr>
                </a:solidFill>
              </a:rPr>
              <a:t> es </a:t>
            </a:r>
            <a:r>
              <a:rPr lang="en-US" dirty="0" err="1">
                <a:solidFill>
                  <a:schemeClr val="tx1">
                    <a:lumMod val="65000"/>
                    <a:lumOff val="35000"/>
                  </a:schemeClr>
                </a:solidFill>
              </a:rPr>
              <a:t>el</a:t>
            </a:r>
            <a:r>
              <a:rPr lang="en-US" dirty="0">
                <a:solidFill>
                  <a:schemeClr val="tx1">
                    <a:lumMod val="65000"/>
                    <a:lumOff val="35000"/>
                  </a:schemeClr>
                </a:solidFill>
              </a:rPr>
              <a:t> </a:t>
            </a:r>
            <a:r>
              <a:rPr lang="en-US" dirty="0" err="1">
                <a:solidFill>
                  <a:schemeClr val="tx1">
                    <a:lumMod val="65000"/>
                    <a:lumOff val="35000"/>
                  </a:schemeClr>
                </a:solidFill>
              </a:rPr>
              <a:t>acceso</a:t>
            </a:r>
            <a:r>
              <a:rPr lang="en-US" dirty="0">
                <a:solidFill>
                  <a:schemeClr val="tx1">
                    <a:lumMod val="65000"/>
                    <a:lumOff val="35000"/>
                  </a:schemeClr>
                </a:solidFill>
              </a:rPr>
              <a:t> </a:t>
            </a:r>
            <a:r>
              <a:rPr lang="en-US" dirty="0" err="1">
                <a:solidFill>
                  <a:schemeClr val="tx1">
                    <a:lumMod val="65000"/>
                    <a:lumOff val="35000"/>
                  </a:schemeClr>
                </a:solidFill>
              </a:rPr>
              <a:t>remoto</a:t>
            </a:r>
            <a:r>
              <a:rPr lang="en-US" dirty="0">
                <a:solidFill>
                  <a:schemeClr val="tx1">
                    <a:lumMod val="65000"/>
                    <a:lumOff val="35000"/>
                  </a:schemeClr>
                </a:solidFill>
              </a:rPr>
              <a:t> a un </a:t>
            </a:r>
            <a:r>
              <a:rPr lang="en-US" dirty="0" err="1">
                <a:solidFill>
                  <a:schemeClr val="tx1">
                    <a:lumMod val="65000"/>
                    <a:lumOff val="35000"/>
                  </a:schemeClr>
                </a:solidFill>
              </a:rPr>
              <a:t>servidor</a:t>
            </a:r>
            <a:r>
              <a:rPr lang="en-US" dirty="0">
                <a:solidFill>
                  <a:schemeClr val="tx1">
                    <a:lumMod val="65000"/>
                    <a:lumOff val="35000"/>
                  </a:schemeClr>
                </a:solidFill>
              </a:rPr>
              <a:t> </a:t>
            </a:r>
            <a:r>
              <a:rPr lang="en-US" dirty="0" err="1">
                <a:solidFill>
                  <a:schemeClr val="tx1">
                    <a:lumMod val="65000"/>
                    <a:lumOff val="35000"/>
                  </a:schemeClr>
                </a:solidFill>
              </a:rPr>
              <a:t>por</a:t>
            </a:r>
            <a:r>
              <a:rPr lang="en-US" dirty="0">
                <a:solidFill>
                  <a:schemeClr val="tx1">
                    <a:lumMod val="65000"/>
                    <a:lumOff val="35000"/>
                  </a:schemeClr>
                </a:solidFill>
              </a:rPr>
              <a:t> medio de un canal </a:t>
            </a:r>
            <a:r>
              <a:rPr lang="en-US" dirty="0" err="1">
                <a:solidFill>
                  <a:schemeClr val="tx1">
                    <a:lumMod val="65000"/>
                    <a:lumOff val="35000"/>
                  </a:schemeClr>
                </a:solidFill>
              </a:rPr>
              <a:t>seguro</a:t>
            </a:r>
            <a:r>
              <a:rPr lang="en-US" dirty="0">
                <a:solidFill>
                  <a:schemeClr val="tx1">
                    <a:lumMod val="65000"/>
                    <a:lumOff val="35000"/>
                  </a:schemeClr>
                </a:solidFill>
              </a:rPr>
              <a:t> </a:t>
            </a:r>
            <a:r>
              <a:rPr lang="en-US" dirty="0" err="1">
                <a:solidFill>
                  <a:schemeClr val="tx1">
                    <a:lumMod val="65000"/>
                    <a:lumOff val="35000"/>
                  </a:schemeClr>
                </a:solidFill>
              </a:rPr>
              <a:t>en</a:t>
            </a:r>
            <a:r>
              <a:rPr lang="en-US" dirty="0">
                <a:solidFill>
                  <a:schemeClr val="tx1">
                    <a:lumMod val="65000"/>
                    <a:lumOff val="35000"/>
                  </a:schemeClr>
                </a:solidFill>
              </a:rPr>
              <a:t> </a:t>
            </a:r>
            <a:r>
              <a:rPr lang="en-US" dirty="0" err="1">
                <a:solidFill>
                  <a:schemeClr val="tx1">
                    <a:lumMod val="65000"/>
                    <a:lumOff val="35000"/>
                  </a:schemeClr>
                </a:solidFill>
              </a:rPr>
              <a:t>el</a:t>
            </a:r>
            <a:r>
              <a:rPr lang="en-US" dirty="0">
                <a:solidFill>
                  <a:schemeClr val="tx1">
                    <a:lumMod val="65000"/>
                    <a:lumOff val="35000"/>
                  </a:schemeClr>
                </a:solidFill>
              </a:rPr>
              <a:t> que </a:t>
            </a:r>
            <a:r>
              <a:rPr lang="en-US" dirty="0" err="1">
                <a:solidFill>
                  <a:schemeClr val="tx1">
                    <a:lumMod val="65000"/>
                    <a:lumOff val="35000"/>
                  </a:schemeClr>
                </a:solidFill>
              </a:rPr>
              <a:t>toda</a:t>
            </a:r>
            <a:r>
              <a:rPr lang="en-US" dirty="0">
                <a:solidFill>
                  <a:schemeClr val="tx1">
                    <a:lumMod val="65000"/>
                    <a:lumOff val="35000"/>
                  </a:schemeClr>
                </a:solidFill>
              </a:rPr>
              <a:t> la </a:t>
            </a:r>
            <a:r>
              <a:rPr lang="en-US" dirty="0" err="1">
                <a:solidFill>
                  <a:schemeClr val="tx1">
                    <a:lumMod val="65000"/>
                    <a:lumOff val="35000"/>
                  </a:schemeClr>
                </a:solidFill>
              </a:rPr>
              <a:t>información</a:t>
            </a:r>
            <a:r>
              <a:rPr lang="en-US" dirty="0">
                <a:solidFill>
                  <a:schemeClr val="tx1">
                    <a:lumMod val="65000"/>
                    <a:lumOff val="35000"/>
                  </a:schemeClr>
                </a:solidFill>
              </a:rPr>
              <a:t> </a:t>
            </a:r>
            <a:r>
              <a:rPr lang="en-US" dirty="0" err="1">
                <a:solidFill>
                  <a:schemeClr val="tx1">
                    <a:lumMod val="65000"/>
                    <a:lumOff val="35000"/>
                  </a:schemeClr>
                </a:solidFill>
              </a:rPr>
              <a:t>está</a:t>
            </a:r>
            <a:r>
              <a:rPr lang="en-US" dirty="0">
                <a:solidFill>
                  <a:schemeClr val="tx1">
                    <a:lumMod val="65000"/>
                    <a:lumOff val="35000"/>
                  </a:schemeClr>
                </a:solidFill>
              </a:rPr>
              <a:t> </a:t>
            </a:r>
            <a:r>
              <a:rPr lang="en-US" dirty="0" err="1">
                <a:solidFill>
                  <a:schemeClr val="tx1">
                    <a:lumMod val="65000"/>
                    <a:lumOff val="35000"/>
                  </a:schemeClr>
                </a:solidFill>
              </a:rPr>
              <a:t>cifrada</a:t>
            </a:r>
            <a:r>
              <a:rPr lang="en-US" dirty="0">
                <a:solidFill>
                  <a:schemeClr val="tx1">
                    <a:lumMod val="65000"/>
                    <a:lumOff val="35000"/>
                  </a:schemeClr>
                </a:solidFill>
              </a:rPr>
              <a:t>.</a:t>
            </a:r>
          </a:p>
          <a:p>
            <a:pPr indent="-182880" defTabSz="914400">
              <a:lnSpc>
                <a:spcPct val="90000"/>
              </a:lnSpc>
              <a:spcAft>
                <a:spcPts val="600"/>
              </a:spcAft>
              <a:buClr>
                <a:schemeClr val="accent1"/>
              </a:buClr>
              <a:buFont typeface="Wingdings 2" pitchFamily="18" charset="2"/>
              <a:buChar char=""/>
            </a:pPr>
            <a:endParaRPr lang="en-US" dirty="0">
              <a:solidFill>
                <a:schemeClr val="tx1">
                  <a:lumMod val="65000"/>
                  <a:lumOff val="35000"/>
                </a:schemeClr>
              </a:solidFill>
            </a:endParaRPr>
          </a:p>
          <a:p>
            <a:pPr indent="-182880" defTabSz="914400">
              <a:lnSpc>
                <a:spcPct val="90000"/>
              </a:lnSpc>
              <a:spcAft>
                <a:spcPts val="600"/>
              </a:spcAft>
              <a:buClr>
                <a:schemeClr val="accent1"/>
              </a:buClr>
              <a:buFont typeface="Wingdings 2" pitchFamily="18" charset="2"/>
              <a:buChar char=""/>
            </a:pPr>
            <a:r>
              <a:rPr lang="en-US" dirty="0">
                <a:solidFill>
                  <a:schemeClr val="tx1">
                    <a:lumMod val="65000"/>
                    <a:lumOff val="35000"/>
                  </a:schemeClr>
                </a:solidFill>
              </a:rPr>
              <a:t>apt install </a:t>
            </a:r>
            <a:r>
              <a:rPr lang="en-US" dirty="0" err="1">
                <a:solidFill>
                  <a:schemeClr val="tx1">
                    <a:lumMod val="65000"/>
                    <a:lumOff val="35000"/>
                  </a:schemeClr>
                </a:solidFill>
              </a:rPr>
              <a:t>ssh</a:t>
            </a:r>
            <a:endParaRPr lang="en-US" dirty="0">
              <a:solidFill>
                <a:schemeClr val="tx1">
                  <a:lumMod val="65000"/>
                  <a:lumOff val="35000"/>
                </a:schemeClr>
              </a:solidFill>
            </a:endParaRPr>
          </a:p>
        </p:txBody>
      </p:sp>
      <p:pic>
        <p:nvPicPr>
          <p:cNvPr id="6146" name="Picture 2">
            <a:extLst>
              <a:ext uri="{FF2B5EF4-FFF2-40B4-BE49-F238E27FC236}">
                <a16:creationId xmlns:a16="http://schemas.microsoft.com/office/drawing/2014/main" id="{070B696B-3144-B567-EC4B-7DB6433B6B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18120" y="1691640"/>
            <a:ext cx="3474720" cy="3474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106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62868" y="782925"/>
            <a:ext cx="8222214" cy="4893647"/>
          </a:xfrm>
          <a:prstGeom prst="rect">
            <a:avLst/>
          </a:prstGeom>
          <a:noFill/>
        </p:spPr>
        <p:txBody>
          <a:bodyPr wrap="square" rtlCol="0">
            <a:spAutoFit/>
          </a:bodyPr>
          <a:lstStyle/>
          <a:p>
            <a:r>
              <a:rPr lang="es-ES" sz="1200" dirty="0">
                <a:hlinkClick r:id="rId2"/>
              </a:rPr>
              <a:t>https://dsantana.uas.edu.mx/index.php/2022/02/23/userdir/</a:t>
            </a:r>
            <a:endParaRPr lang="es-ES" sz="1200" dirty="0"/>
          </a:p>
          <a:p>
            <a:endParaRPr lang="es-ES" sz="1200" dirty="0"/>
          </a:p>
          <a:p>
            <a:r>
              <a:rPr lang="es-ES" sz="1200" dirty="0"/>
              <a:t>Habilita en los usuarios la compartición web de la carpeta </a:t>
            </a:r>
            <a:r>
              <a:rPr lang="es-ES" sz="1200" dirty="0" err="1"/>
              <a:t>public_html</a:t>
            </a:r>
            <a:endParaRPr lang="es-ES" sz="1200" dirty="0"/>
          </a:p>
          <a:p>
            <a:r>
              <a:rPr lang="es-ES" sz="1200" dirty="0"/>
              <a:t>/home/</a:t>
            </a:r>
            <a:r>
              <a:rPr lang="es-ES" sz="1200" dirty="0">
                <a:solidFill>
                  <a:srgbClr val="00B0F0"/>
                </a:solidFill>
              </a:rPr>
              <a:t>usuario</a:t>
            </a:r>
            <a:r>
              <a:rPr lang="es-ES" sz="1200" dirty="0"/>
              <a:t>/</a:t>
            </a:r>
            <a:r>
              <a:rPr lang="es-ES" sz="1200" dirty="0" err="1"/>
              <a:t>public_html</a:t>
            </a:r>
            <a:endParaRPr lang="es-ES" sz="1200" dirty="0"/>
          </a:p>
          <a:p>
            <a:endParaRPr lang="es-ES" sz="1200" dirty="0"/>
          </a:p>
          <a:p>
            <a:r>
              <a:rPr lang="es-ES" sz="1200" dirty="0"/>
              <a:t>Instalar la versión mas nueva de </a:t>
            </a:r>
            <a:r>
              <a:rPr lang="es-ES" sz="1200" dirty="0" err="1"/>
              <a:t>php</a:t>
            </a:r>
            <a:r>
              <a:rPr lang="es-ES" sz="1200" dirty="0"/>
              <a:t> ---&gt; </a:t>
            </a:r>
            <a:r>
              <a:rPr lang="es-ES" sz="1200" dirty="0" err="1">
                <a:solidFill>
                  <a:srgbClr val="00B0F0"/>
                </a:solidFill>
              </a:rPr>
              <a:t>apt</a:t>
            </a:r>
            <a:r>
              <a:rPr lang="es-ES" sz="1200" dirty="0">
                <a:solidFill>
                  <a:srgbClr val="00B0F0"/>
                </a:solidFill>
              </a:rPr>
              <a:t> </a:t>
            </a:r>
            <a:r>
              <a:rPr lang="es-ES" sz="1200" dirty="0" err="1">
                <a:solidFill>
                  <a:srgbClr val="00B0F0"/>
                </a:solidFill>
              </a:rPr>
              <a:t>install</a:t>
            </a:r>
            <a:r>
              <a:rPr lang="es-ES" sz="1200" dirty="0">
                <a:solidFill>
                  <a:srgbClr val="00B0F0"/>
                </a:solidFill>
              </a:rPr>
              <a:t> </a:t>
            </a:r>
            <a:r>
              <a:rPr lang="es-ES" sz="1200" dirty="0" err="1">
                <a:solidFill>
                  <a:srgbClr val="00B0F0"/>
                </a:solidFill>
              </a:rPr>
              <a:t>php</a:t>
            </a:r>
            <a:endParaRPr lang="es-ES" sz="1200" dirty="0">
              <a:solidFill>
                <a:srgbClr val="00B0F0"/>
              </a:solidFill>
            </a:endParaRPr>
          </a:p>
          <a:p>
            <a:r>
              <a:rPr lang="es-ES" sz="1200" dirty="0"/>
              <a:t>Activar el modulo de </a:t>
            </a:r>
            <a:r>
              <a:rPr lang="es-ES" sz="1200" dirty="0" err="1"/>
              <a:t>userdir</a:t>
            </a:r>
            <a:r>
              <a:rPr lang="es-ES" sz="1200" dirty="0"/>
              <a:t> ---&gt; </a:t>
            </a:r>
            <a:r>
              <a:rPr lang="es-ES" sz="1200" dirty="0">
                <a:solidFill>
                  <a:srgbClr val="00B0F0"/>
                </a:solidFill>
              </a:rPr>
              <a:t>a2enmod </a:t>
            </a:r>
            <a:r>
              <a:rPr lang="es-ES" sz="1200" dirty="0" err="1">
                <a:solidFill>
                  <a:srgbClr val="00B0F0"/>
                </a:solidFill>
              </a:rPr>
              <a:t>userdir</a:t>
            </a:r>
            <a:endParaRPr lang="es-ES" sz="1200" dirty="0">
              <a:solidFill>
                <a:srgbClr val="00B0F0"/>
              </a:solidFill>
            </a:endParaRPr>
          </a:p>
          <a:p>
            <a:r>
              <a:rPr lang="es-ES" sz="1200" dirty="0"/>
              <a:t>Reiniciar el apache2 ---&gt; </a:t>
            </a:r>
            <a:r>
              <a:rPr lang="es-ES" sz="1200" dirty="0" err="1">
                <a:solidFill>
                  <a:srgbClr val="00B0F0"/>
                </a:solidFill>
              </a:rPr>
              <a:t>systemctl</a:t>
            </a:r>
            <a:r>
              <a:rPr lang="es-ES" sz="1200" dirty="0">
                <a:solidFill>
                  <a:srgbClr val="00B0F0"/>
                </a:solidFill>
              </a:rPr>
              <a:t> </a:t>
            </a:r>
            <a:r>
              <a:rPr lang="es-ES" sz="1200" dirty="0" err="1">
                <a:solidFill>
                  <a:srgbClr val="00B0F0"/>
                </a:solidFill>
              </a:rPr>
              <a:t>restart</a:t>
            </a:r>
            <a:r>
              <a:rPr lang="es-ES" sz="1200" dirty="0">
                <a:solidFill>
                  <a:srgbClr val="00B0F0"/>
                </a:solidFill>
              </a:rPr>
              <a:t> apache2</a:t>
            </a:r>
            <a:endParaRPr lang="es-ES" sz="1200" dirty="0"/>
          </a:p>
          <a:p>
            <a:endParaRPr lang="es-ES" sz="1200" dirty="0"/>
          </a:p>
          <a:p>
            <a:r>
              <a:rPr lang="es-ES" sz="1200" b="1" dirty="0"/>
              <a:t>Editar el archivo de configuración </a:t>
            </a:r>
            <a:r>
              <a:rPr lang="es-ES" sz="1200" b="1" dirty="0" err="1"/>
              <a:t>userdir.conf</a:t>
            </a:r>
            <a:endParaRPr lang="es-ES" sz="1200" b="1" dirty="0"/>
          </a:p>
          <a:p>
            <a:r>
              <a:rPr lang="es-ES" sz="1200" dirty="0">
                <a:solidFill>
                  <a:srgbClr val="FF0000"/>
                </a:solidFill>
              </a:rPr>
              <a:t>nano</a:t>
            </a:r>
            <a:r>
              <a:rPr lang="es-ES" sz="1200" dirty="0">
                <a:solidFill>
                  <a:srgbClr val="00B0F0"/>
                </a:solidFill>
              </a:rPr>
              <a:t> /</a:t>
            </a:r>
            <a:r>
              <a:rPr lang="es-ES" sz="1200" dirty="0" err="1">
                <a:solidFill>
                  <a:srgbClr val="00B0F0"/>
                </a:solidFill>
              </a:rPr>
              <a:t>etc</a:t>
            </a:r>
            <a:r>
              <a:rPr lang="es-ES" sz="1200" dirty="0">
                <a:solidFill>
                  <a:srgbClr val="00B0F0"/>
                </a:solidFill>
              </a:rPr>
              <a:t>/apache2/mods-</a:t>
            </a:r>
            <a:r>
              <a:rPr lang="es-ES" sz="1200" dirty="0" err="1">
                <a:solidFill>
                  <a:srgbClr val="00B0F0"/>
                </a:solidFill>
              </a:rPr>
              <a:t>enabled</a:t>
            </a:r>
            <a:r>
              <a:rPr lang="es-ES" sz="1200" dirty="0">
                <a:solidFill>
                  <a:srgbClr val="00B0F0"/>
                </a:solidFill>
              </a:rPr>
              <a:t>/</a:t>
            </a:r>
            <a:r>
              <a:rPr lang="es-ES" sz="1200" dirty="0" err="1">
                <a:solidFill>
                  <a:srgbClr val="00B0F0"/>
                </a:solidFill>
              </a:rPr>
              <a:t>userdir.conf</a:t>
            </a:r>
            <a:endParaRPr lang="es-ES" sz="1200" dirty="0">
              <a:solidFill>
                <a:srgbClr val="00B0F0"/>
              </a:solidFill>
            </a:endParaRPr>
          </a:p>
          <a:p>
            <a:r>
              <a:rPr lang="es-ES" sz="1200" dirty="0"/>
              <a:t>En la línea 7 agregar</a:t>
            </a:r>
          </a:p>
          <a:p>
            <a:r>
              <a:rPr lang="es-ES" sz="1200" dirty="0" err="1"/>
              <a:t>AllowOverride</a:t>
            </a:r>
            <a:r>
              <a:rPr lang="es-ES" sz="1200" dirty="0"/>
              <a:t> </a:t>
            </a:r>
            <a:r>
              <a:rPr lang="es-ES" sz="1200" dirty="0" err="1"/>
              <a:t>All</a:t>
            </a:r>
            <a:endParaRPr lang="es-ES" sz="1200" dirty="0"/>
          </a:p>
          <a:p>
            <a:endParaRPr lang="es-ES" sz="1200" dirty="0"/>
          </a:p>
          <a:p>
            <a:r>
              <a:rPr lang="es-ES" sz="1200" dirty="0"/>
              <a:t>Editar el siguiente archivo y comentar las ultimas 5 líneas con #</a:t>
            </a:r>
          </a:p>
          <a:p>
            <a:r>
              <a:rPr lang="es-ES" sz="1200" dirty="0">
                <a:solidFill>
                  <a:srgbClr val="FF0000"/>
                </a:solidFill>
              </a:rPr>
              <a:t>nano</a:t>
            </a:r>
            <a:r>
              <a:rPr lang="es-ES" sz="1200" dirty="0">
                <a:solidFill>
                  <a:srgbClr val="00B0F0"/>
                </a:solidFill>
              </a:rPr>
              <a:t> /</a:t>
            </a:r>
            <a:r>
              <a:rPr lang="es-ES" sz="1200" dirty="0" err="1">
                <a:solidFill>
                  <a:srgbClr val="00B0F0"/>
                </a:solidFill>
              </a:rPr>
              <a:t>etc</a:t>
            </a:r>
            <a:r>
              <a:rPr lang="es-ES" sz="1200" dirty="0">
                <a:solidFill>
                  <a:srgbClr val="00B0F0"/>
                </a:solidFill>
              </a:rPr>
              <a:t>/apache2/mods-</a:t>
            </a:r>
            <a:r>
              <a:rPr lang="es-ES" sz="1200" dirty="0" err="1">
                <a:solidFill>
                  <a:srgbClr val="00B0F0"/>
                </a:solidFill>
              </a:rPr>
              <a:t>enabled</a:t>
            </a:r>
            <a:r>
              <a:rPr lang="es-ES" sz="1200" dirty="0">
                <a:solidFill>
                  <a:srgbClr val="00B0F0"/>
                </a:solidFill>
              </a:rPr>
              <a:t>/php7.4.conf</a:t>
            </a:r>
          </a:p>
          <a:p>
            <a:endParaRPr lang="es-ES" sz="1200" dirty="0"/>
          </a:p>
          <a:p>
            <a:r>
              <a:rPr lang="es-ES" sz="1200" dirty="0"/>
              <a:t>Crear un archivo que muestre la información de PHP y el conjunto de módulos y dependencias que puede cargar:</a:t>
            </a:r>
          </a:p>
          <a:p>
            <a:r>
              <a:rPr lang="es-ES" sz="1200" dirty="0">
                <a:solidFill>
                  <a:srgbClr val="FF0000"/>
                </a:solidFill>
              </a:rPr>
              <a:t>nano</a:t>
            </a:r>
            <a:r>
              <a:rPr lang="es-ES" sz="1200" dirty="0">
                <a:solidFill>
                  <a:srgbClr val="00B0F0"/>
                </a:solidFill>
              </a:rPr>
              <a:t> </a:t>
            </a:r>
            <a:r>
              <a:rPr lang="es-ES" sz="1200" dirty="0" err="1">
                <a:solidFill>
                  <a:srgbClr val="00B0F0"/>
                </a:solidFill>
              </a:rPr>
              <a:t>info.php</a:t>
            </a:r>
            <a:endParaRPr lang="es-ES" sz="1200" dirty="0">
              <a:solidFill>
                <a:srgbClr val="00B0F0"/>
              </a:solidFill>
            </a:endParaRPr>
          </a:p>
          <a:p>
            <a:r>
              <a:rPr lang="es-ES" sz="1200" dirty="0"/>
              <a:t>&lt;?</a:t>
            </a:r>
            <a:r>
              <a:rPr lang="es-ES" sz="1200" dirty="0" err="1"/>
              <a:t>php</a:t>
            </a:r>
            <a:r>
              <a:rPr lang="es-ES" sz="1200" dirty="0"/>
              <a:t> </a:t>
            </a:r>
            <a:r>
              <a:rPr lang="es-ES" sz="1200" dirty="0" err="1"/>
              <a:t>phpinfo</a:t>
            </a:r>
            <a:r>
              <a:rPr lang="es-ES" sz="1200" dirty="0"/>
              <a:t>(); ?&gt;</a:t>
            </a:r>
          </a:p>
          <a:p>
            <a:endParaRPr lang="es-ES" sz="1200" dirty="0"/>
          </a:p>
          <a:p>
            <a:r>
              <a:rPr lang="es-ES" sz="1200" dirty="0"/>
              <a:t>Reiniciar el apache2 ---&gt; </a:t>
            </a:r>
            <a:r>
              <a:rPr lang="es-ES" sz="1200" dirty="0" err="1">
                <a:solidFill>
                  <a:srgbClr val="00B0F0"/>
                </a:solidFill>
              </a:rPr>
              <a:t>systemctl</a:t>
            </a:r>
            <a:r>
              <a:rPr lang="es-ES" sz="1200" dirty="0">
                <a:solidFill>
                  <a:srgbClr val="00B0F0"/>
                </a:solidFill>
              </a:rPr>
              <a:t> </a:t>
            </a:r>
            <a:r>
              <a:rPr lang="es-ES" sz="1200" dirty="0" err="1">
                <a:solidFill>
                  <a:srgbClr val="00B0F0"/>
                </a:solidFill>
              </a:rPr>
              <a:t>restart</a:t>
            </a:r>
            <a:r>
              <a:rPr lang="es-ES" sz="1200" dirty="0">
                <a:solidFill>
                  <a:srgbClr val="00B0F0"/>
                </a:solidFill>
              </a:rPr>
              <a:t> apache2</a:t>
            </a:r>
            <a:endParaRPr lang="es-ES" sz="1200" dirty="0"/>
          </a:p>
          <a:p>
            <a:endParaRPr lang="es-ES" sz="1200" dirty="0"/>
          </a:p>
          <a:p>
            <a:r>
              <a:rPr lang="es-ES" sz="1200" dirty="0"/>
              <a:t>Verificar que el archivo </a:t>
            </a:r>
            <a:r>
              <a:rPr lang="es-ES" sz="1200" dirty="0" err="1"/>
              <a:t>info.php</a:t>
            </a:r>
            <a:r>
              <a:rPr lang="es-ES" sz="1200" dirty="0"/>
              <a:t> pueda visualizarse en el navegador</a:t>
            </a:r>
          </a:p>
          <a:p>
            <a:r>
              <a:rPr lang="es-ES" sz="1200" dirty="0"/>
              <a:t>http://148.227.227.7/~dsantana</a:t>
            </a:r>
          </a:p>
        </p:txBody>
      </p:sp>
      <p:sp>
        <p:nvSpPr>
          <p:cNvPr id="3" name="Título 1">
            <a:extLst>
              <a:ext uri="{FF2B5EF4-FFF2-40B4-BE49-F238E27FC236}">
                <a16:creationId xmlns:a16="http://schemas.microsoft.com/office/drawing/2014/main" id="{7B500E61-0251-01EC-9F9C-6AB409581C08}"/>
              </a:ext>
            </a:extLst>
          </p:cNvPr>
          <p:cNvSpPr>
            <a:spLocks noGrp="1"/>
          </p:cNvSpPr>
          <p:nvPr>
            <p:ph type="title"/>
          </p:nvPr>
        </p:nvSpPr>
        <p:spPr>
          <a:xfrm>
            <a:off x="252919" y="1123837"/>
            <a:ext cx="2947482" cy="4601183"/>
          </a:xfrm>
        </p:spPr>
        <p:txBody>
          <a:bodyPr/>
          <a:lstStyle/>
          <a:p>
            <a:pPr algn="ctr"/>
            <a:r>
              <a:rPr lang="es-ES" sz="3600" b="1" dirty="0" err="1"/>
              <a:t>UserDir</a:t>
            </a:r>
            <a:endParaRPr lang="es-ES" sz="3600" dirty="0"/>
          </a:p>
        </p:txBody>
      </p:sp>
    </p:spTree>
    <p:extLst>
      <p:ext uri="{BB962C8B-B14F-4D97-AF65-F5344CB8AC3E}">
        <p14:creationId xmlns:p14="http://schemas.microsoft.com/office/powerpoint/2010/main" val="2565046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err="1"/>
              <a:t>VirtualBox</a:t>
            </a:r>
            <a:endParaRPr lang="es-ES" b="1" dirty="0"/>
          </a:p>
        </p:txBody>
      </p:sp>
      <p:sp>
        <p:nvSpPr>
          <p:cNvPr id="3" name="Marcador de contenido 2"/>
          <p:cNvSpPr>
            <a:spLocks noGrp="1"/>
          </p:cNvSpPr>
          <p:nvPr>
            <p:ph idx="1"/>
          </p:nvPr>
        </p:nvSpPr>
        <p:spPr>
          <a:xfrm>
            <a:off x="3869268" y="1123837"/>
            <a:ext cx="7315200" cy="4601184"/>
          </a:xfrm>
        </p:spPr>
        <p:txBody>
          <a:bodyPr/>
          <a:lstStyle/>
          <a:p>
            <a:pPr marL="0" indent="0">
              <a:buNone/>
            </a:pPr>
            <a:r>
              <a:rPr lang="es-ES" dirty="0">
                <a:hlinkClick r:id="rId2"/>
              </a:rPr>
              <a:t>https://www.virtualbox.org/</a:t>
            </a:r>
            <a:endParaRPr lang="es-ES" dirty="0"/>
          </a:p>
          <a:p>
            <a:pPr marL="0" indent="0">
              <a:buNone/>
            </a:pPr>
            <a:endParaRPr lang="es-ES" dirty="0"/>
          </a:p>
          <a:p>
            <a:r>
              <a:rPr lang="es-ES" dirty="0"/>
              <a:t>GNU</a:t>
            </a:r>
          </a:p>
          <a:p>
            <a:r>
              <a:rPr lang="es-ES" dirty="0"/>
              <a:t>Open </a:t>
            </a:r>
            <a:r>
              <a:rPr lang="es-ES" dirty="0" err="1"/>
              <a:t>Source</a:t>
            </a:r>
            <a:endParaRPr lang="es-ES" dirty="0"/>
          </a:p>
        </p:txBody>
      </p:sp>
      <p:pic>
        <p:nvPicPr>
          <p:cNvPr id="2050" name="Picture 2">
            <a:extLst>
              <a:ext uri="{FF2B5EF4-FFF2-40B4-BE49-F238E27FC236}">
                <a16:creationId xmlns:a16="http://schemas.microsoft.com/office/drawing/2014/main" id="{AF0F2B88-A31F-9596-7F5F-0D81CBEDEBB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6868" y="2704428"/>
            <a:ext cx="1440000"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878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62547" y="778786"/>
            <a:ext cx="7942051" cy="5262979"/>
          </a:xfrm>
          <a:prstGeom prst="rect">
            <a:avLst/>
          </a:prstGeom>
          <a:noFill/>
        </p:spPr>
        <p:txBody>
          <a:bodyPr wrap="square" rtlCol="0">
            <a:spAutoFit/>
          </a:bodyPr>
          <a:lstStyle/>
          <a:p>
            <a:r>
              <a:rPr lang="es-ES" sz="1200" dirty="0">
                <a:hlinkClick r:id="rId2"/>
              </a:rPr>
              <a:t>http://dsantana.uas.edu.mx/index.php/2018/05/07/virtual-host-linux/</a:t>
            </a:r>
            <a:endParaRPr lang="es-ES" sz="1200" dirty="0"/>
          </a:p>
          <a:p>
            <a:endParaRPr lang="es-ES" sz="1200" dirty="0"/>
          </a:p>
          <a:p>
            <a:r>
              <a:rPr lang="es-ES" sz="1200" dirty="0"/>
              <a:t>Directorio de trabajo </a:t>
            </a:r>
            <a:r>
              <a:rPr lang="es-ES" sz="1200" dirty="0">
                <a:solidFill>
                  <a:srgbClr val="00B0F0"/>
                </a:solidFill>
              </a:rPr>
              <a:t>cd</a:t>
            </a:r>
            <a:r>
              <a:rPr lang="es-ES" sz="1200" dirty="0">
                <a:solidFill>
                  <a:srgbClr val="FF0000"/>
                </a:solidFill>
              </a:rPr>
              <a:t> /</a:t>
            </a:r>
            <a:r>
              <a:rPr lang="es-ES" sz="1200" dirty="0" err="1">
                <a:solidFill>
                  <a:srgbClr val="FF0000"/>
                </a:solidFill>
              </a:rPr>
              <a:t>etc</a:t>
            </a:r>
            <a:r>
              <a:rPr lang="es-ES" sz="1200" dirty="0">
                <a:solidFill>
                  <a:srgbClr val="FF0000"/>
                </a:solidFill>
              </a:rPr>
              <a:t>/apache2/</a:t>
            </a:r>
            <a:r>
              <a:rPr lang="es-ES" sz="1200" dirty="0" err="1">
                <a:solidFill>
                  <a:srgbClr val="FF0000"/>
                </a:solidFill>
              </a:rPr>
              <a:t>sites-available</a:t>
            </a:r>
            <a:r>
              <a:rPr lang="es-ES" sz="1200" dirty="0">
                <a:solidFill>
                  <a:srgbClr val="FF0000"/>
                </a:solidFill>
              </a:rPr>
              <a:t>/</a:t>
            </a:r>
          </a:p>
          <a:p>
            <a:endParaRPr lang="es-ES" sz="1200" dirty="0"/>
          </a:p>
          <a:p>
            <a:r>
              <a:rPr lang="es-ES" sz="1200" dirty="0"/>
              <a:t>000-default.conf ---&gt; contiene la información de lo que se publicara por el puerto 80</a:t>
            </a:r>
          </a:p>
          <a:p>
            <a:r>
              <a:rPr lang="es-ES" sz="1200" dirty="0"/>
              <a:t>default-</a:t>
            </a:r>
            <a:r>
              <a:rPr lang="es-ES" sz="1200" dirty="0" err="1"/>
              <a:t>ssl.conf</a:t>
            </a:r>
            <a:r>
              <a:rPr lang="es-ES" sz="1200" dirty="0"/>
              <a:t> ---&gt; contiene la información de lo que se publicara por el puerto 443</a:t>
            </a:r>
          </a:p>
          <a:p>
            <a:endParaRPr lang="es-ES" sz="1200" dirty="0"/>
          </a:p>
          <a:p>
            <a:r>
              <a:rPr lang="es-ES" sz="1200" dirty="0"/>
              <a:t>Que es un DNS, Que puerto utiliza un servidor DNS.</a:t>
            </a:r>
          </a:p>
          <a:p>
            <a:endParaRPr lang="es-ES" sz="1200" dirty="0"/>
          </a:p>
          <a:p>
            <a:r>
              <a:rPr lang="es-ES" sz="1200" dirty="0"/>
              <a:t>Crear un archivo www.cimps2022.net.conf con el siguiente contenido dentro de /</a:t>
            </a:r>
            <a:r>
              <a:rPr lang="es-ES" sz="1200" dirty="0" err="1"/>
              <a:t>etc</a:t>
            </a:r>
            <a:r>
              <a:rPr lang="es-ES" sz="1200" dirty="0"/>
              <a:t>/apache2/sites-</a:t>
            </a:r>
            <a:r>
              <a:rPr lang="es-ES" sz="1200" dirty="0" err="1"/>
              <a:t>available</a:t>
            </a:r>
            <a:r>
              <a:rPr lang="es-ES" sz="1200" dirty="0"/>
              <a:t>/ con el siguiente contenido:</a:t>
            </a:r>
          </a:p>
          <a:p>
            <a:endParaRPr lang="es-ES" sz="1200" dirty="0"/>
          </a:p>
          <a:p>
            <a:r>
              <a:rPr lang="es-ES" sz="1200" dirty="0">
                <a:solidFill>
                  <a:srgbClr val="00B0F0"/>
                </a:solidFill>
              </a:rPr>
              <a:t>nano www.cimps.net.conf</a:t>
            </a:r>
          </a:p>
          <a:p>
            <a:endParaRPr lang="es-ES" sz="1200" dirty="0"/>
          </a:p>
          <a:p>
            <a:r>
              <a:rPr lang="es-ES" sz="800" dirty="0"/>
              <a:t>&lt;</a:t>
            </a:r>
            <a:r>
              <a:rPr lang="es-ES" sz="800" dirty="0" err="1"/>
              <a:t>VirtualHost</a:t>
            </a:r>
            <a:r>
              <a:rPr lang="es-ES" sz="800" dirty="0"/>
              <a:t> www.cimps2022.net:</a:t>
            </a:r>
            <a:r>
              <a:rPr lang="es-ES" sz="800" dirty="0">
                <a:solidFill>
                  <a:srgbClr val="00B050"/>
                </a:solidFill>
              </a:rPr>
              <a:t>80</a:t>
            </a:r>
            <a:r>
              <a:rPr lang="es-ES" sz="800" dirty="0"/>
              <a:t>&gt;</a:t>
            </a:r>
          </a:p>
          <a:p>
            <a:endParaRPr lang="es-ES" sz="800" dirty="0"/>
          </a:p>
          <a:p>
            <a:r>
              <a:rPr lang="es-ES" sz="800" dirty="0"/>
              <a:t>        </a:t>
            </a:r>
            <a:r>
              <a:rPr lang="es-ES" sz="800" dirty="0" err="1">
                <a:solidFill>
                  <a:srgbClr val="00B050"/>
                </a:solidFill>
              </a:rPr>
              <a:t>ServerAdmin</a:t>
            </a:r>
            <a:r>
              <a:rPr lang="es-ES" sz="800" dirty="0"/>
              <a:t> cimps2022@cimps2022.net</a:t>
            </a:r>
          </a:p>
          <a:p>
            <a:r>
              <a:rPr lang="es-ES" sz="800" dirty="0"/>
              <a:t>        </a:t>
            </a:r>
            <a:r>
              <a:rPr lang="es-ES" sz="800" dirty="0" err="1">
                <a:solidFill>
                  <a:srgbClr val="00B050"/>
                </a:solidFill>
              </a:rPr>
              <a:t>ServerName</a:t>
            </a:r>
            <a:r>
              <a:rPr lang="es-ES" sz="800" dirty="0">
                <a:solidFill>
                  <a:srgbClr val="00B050"/>
                </a:solidFill>
              </a:rPr>
              <a:t> </a:t>
            </a:r>
            <a:r>
              <a:rPr lang="es-ES" sz="800" dirty="0"/>
              <a:t>www.cimps2022.net</a:t>
            </a:r>
          </a:p>
          <a:p>
            <a:r>
              <a:rPr lang="es-ES" sz="800" dirty="0"/>
              <a:t>        </a:t>
            </a:r>
            <a:r>
              <a:rPr lang="es-ES" sz="800" dirty="0" err="1">
                <a:solidFill>
                  <a:srgbClr val="00B050"/>
                </a:solidFill>
              </a:rPr>
              <a:t>ServerAlias</a:t>
            </a:r>
            <a:r>
              <a:rPr lang="es-ES" sz="800" dirty="0">
                <a:solidFill>
                  <a:srgbClr val="00B050"/>
                </a:solidFill>
              </a:rPr>
              <a:t> </a:t>
            </a:r>
            <a:r>
              <a:rPr lang="es-ES" sz="800" dirty="0"/>
              <a:t>www.cimps2022.net</a:t>
            </a:r>
          </a:p>
          <a:p>
            <a:endParaRPr lang="es-ES" sz="800" dirty="0"/>
          </a:p>
          <a:p>
            <a:r>
              <a:rPr lang="es-ES" sz="800" dirty="0"/>
              <a:t>        </a:t>
            </a:r>
            <a:r>
              <a:rPr lang="es-ES" sz="800" dirty="0" err="1">
                <a:solidFill>
                  <a:srgbClr val="00B050"/>
                </a:solidFill>
              </a:rPr>
              <a:t>DocumentRoot</a:t>
            </a:r>
            <a:r>
              <a:rPr lang="es-ES" sz="800" dirty="0">
                <a:solidFill>
                  <a:srgbClr val="00B050"/>
                </a:solidFill>
              </a:rPr>
              <a:t> </a:t>
            </a:r>
            <a:r>
              <a:rPr lang="es-ES" sz="800" dirty="0"/>
              <a:t>/home/cimps2022/</a:t>
            </a:r>
            <a:r>
              <a:rPr lang="es-ES" sz="800" dirty="0" err="1"/>
              <a:t>public_html</a:t>
            </a:r>
            <a:r>
              <a:rPr lang="es-ES" sz="800" dirty="0"/>
              <a:t>/</a:t>
            </a:r>
          </a:p>
          <a:p>
            <a:endParaRPr lang="es-ES" sz="800" dirty="0"/>
          </a:p>
          <a:p>
            <a:r>
              <a:rPr lang="es-ES" sz="800" dirty="0"/>
              <a:t>                &lt;</a:t>
            </a:r>
            <a:r>
              <a:rPr lang="es-ES" sz="800" dirty="0" err="1"/>
              <a:t>Directory</a:t>
            </a:r>
            <a:r>
              <a:rPr lang="es-ES" sz="800" dirty="0"/>
              <a:t> /&gt;</a:t>
            </a:r>
          </a:p>
          <a:p>
            <a:r>
              <a:rPr lang="es-ES" sz="800" dirty="0"/>
              <a:t>                        </a:t>
            </a:r>
            <a:r>
              <a:rPr lang="es-ES" sz="800" dirty="0" err="1"/>
              <a:t>Options</a:t>
            </a:r>
            <a:r>
              <a:rPr lang="es-ES" sz="800" dirty="0"/>
              <a:t> </a:t>
            </a:r>
            <a:r>
              <a:rPr lang="es-ES" sz="800" dirty="0" err="1"/>
              <a:t>FollowSymLinks</a:t>
            </a:r>
            <a:endParaRPr lang="es-ES" sz="800" dirty="0"/>
          </a:p>
          <a:p>
            <a:r>
              <a:rPr lang="es-ES" sz="800" dirty="0"/>
              <a:t>                        </a:t>
            </a:r>
            <a:r>
              <a:rPr lang="es-ES" sz="800" dirty="0" err="1"/>
              <a:t>AllowOverride</a:t>
            </a:r>
            <a:r>
              <a:rPr lang="es-ES" sz="800" dirty="0"/>
              <a:t> </a:t>
            </a:r>
            <a:r>
              <a:rPr lang="es-ES" sz="800" dirty="0" err="1"/>
              <a:t>None</a:t>
            </a:r>
            <a:endParaRPr lang="es-ES" sz="800" dirty="0"/>
          </a:p>
          <a:p>
            <a:r>
              <a:rPr lang="es-ES" sz="800" dirty="0"/>
              <a:t>                &lt;/</a:t>
            </a:r>
            <a:r>
              <a:rPr lang="es-ES" sz="800" dirty="0" err="1"/>
              <a:t>Directory</a:t>
            </a:r>
            <a:r>
              <a:rPr lang="es-ES" sz="800" dirty="0"/>
              <a:t>&gt;</a:t>
            </a:r>
          </a:p>
          <a:p>
            <a:endParaRPr lang="es-ES" sz="800" dirty="0"/>
          </a:p>
          <a:p>
            <a:r>
              <a:rPr lang="es-ES" sz="800" dirty="0"/>
              <a:t>                &lt;</a:t>
            </a:r>
            <a:r>
              <a:rPr lang="es-ES" sz="800" dirty="0" err="1"/>
              <a:t>Directory</a:t>
            </a:r>
            <a:r>
              <a:rPr lang="es-ES" sz="800" dirty="0"/>
              <a:t>  /home/cimps2022/</a:t>
            </a:r>
            <a:r>
              <a:rPr lang="es-ES" sz="800" dirty="0" err="1"/>
              <a:t>public_html</a:t>
            </a:r>
            <a:r>
              <a:rPr lang="es-ES" sz="800" dirty="0"/>
              <a:t>/&gt;</a:t>
            </a:r>
          </a:p>
          <a:p>
            <a:r>
              <a:rPr lang="es-ES" sz="800" dirty="0"/>
              <a:t>                        </a:t>
            </a:r>
            <a:r>
              <a:rPr lang="es-ES" sz="800" dirty="0" err="1"/>
              <a:t>Options</a:t>
            </a:r>
            <a:r>
              <a:rPr lang="es-ES" sz="800" dirty="0"/>
              <a:t> Indexes </a:t>
            </a:r>
            <a:r>
              <a:rPr lang="es-ES" sz="800" dirty="0" err="1"/>
              <a:t>FollowSymLinks</a:t>
            </a:r>
            <a:r>
              <a:rPr lang="es-ES" sz="800" dirty="0"/>
              <a:t> </a:t>
            </a:r>
            <a:r>
              <a:rPr lang="es-ES" sz="800" dirty="0" err="1"/>
              <a:t>MultiViews</a:t>
            </a:r>
            <a:endParaRPr lang="es-ES" sz="800" dirty="0"/>
          </a:p>
          <a:p>
            <a:r>
              <a:rPr lang="es-ES" sz="800" dirty="0"/>
              <a:t>                        </a:t>
            </a:r>
            <a:r>
              <a:rPr lang="es-ES" sz="800" dirty="0" err="1"/>
              <a:t>AllowOverride</a:t>
            </a:r>
            <a:r>
              <a:rPr lang="es-ES" sz="800" dirty="0"/>
              <a:t> </a:t>
            </a:r>
            <a:r>
              <a:rPr lang="es-ES" sz="800" dirty="0" err="1"/>
              <a:t>None</a:t>
            </a:r>
            <a:endParaRPr lang="es-ES" sz="800" dirty="0"/>
          </a:p>
          <a:p>
            <a:r>
              <a:rPr lang="es-ES" sz="800" dirty="0"/>
              <a:t>                        </a:t>
            </a:r>
            <a:r>
              <a:rPr lang="es-ES" sz="800" dirty="0" err="1"/>
              <a:t>Order</a:t>
            </a:r>
            <a:r>
              <a:rPr lang="es-ES" sz="800" dirty="0"/>
              <a:t> </a:t>
            </a:r>
            <a:r>
              <a:rPr lang="es-ES" sz="800" dirty="0" err="1"/>
              <a:t>allow,deny</a:t>
            </a:r>
            <a:endParaRPr lang="es-ES" sz="800" dirty="0"/>
          </a:p>
          <a:p>
            <a:r>
              <a:rPr lang="es-ES" sz="800" dirty="0"/>
              <a:t>                        </a:t>
            </a:r>
            <a:r>
              <a:rPr lang="es-ES" sz="800" dirty="0" err="1"/>
              <a:t>allow</a:t>
            </a:r>
            <a:r>
              <a:rPr lang="es-ES" sz="800" dirty="0"/>
              <a:t> </a:t>
            </a:r>
            <a:r>
              <a:rPr lang="es-ES" sz="800" dirty="0" err="1"/>
              <a:t>from</a:t>
            </a:r>
            <a:r>
              <a:rPr lang="es-ES" sz="800" dirty="0"/>
              <a:t> </a:t>
            </a:r>
            <a:r>
              <a:rPr lang="es-ES" sz="800" dirty="0" err="1"/>
              <a:t>all</a:t>
            </a:r>
            <a:endParaRPr lang="es-ES" sz="800" dirty="0"/>
          </a:p>
          <a:p>
            <a:r>
              <a:rPr lang="es-ES" sz="800" dirty="0"/>
              <a:t>                &lt;/</a:t>
            </a:r>
            <a:r>
              <a:rPr lang="es-ES" sz="800" dirty="0" err="1"/>
              <a:t>Directory</a:t>
            </a:r>
            <a:r>
              <a:rPr lang="es-ES" sz="800" dirty="0"/>
              <a:t>&gt;</a:t>
            </a:r>
          </a:p>
          <a:p>
            <a:endParaRPr lang="es-ES" sz="800" dirty="0"/>
          </a:p>
          <a:p>
            <a:r>
              <a:rPr lang="es-ES" sz="800" dirty="0"/>
              <a:t>&lt;/</a:t>
            </a:r>
            <a:r>
              <a:rPr lang="es-ES" sz="800" dirty="0" err="1"/>
              <a:t>VirtualHost</a:t>
            </a:r>
            <a:r>
              <a:rPr lang="es-ES" sz="800" dirty="0"/>
              <a:t>&gt;</a:t>
            </a:r>
          </a:p>
        </p:txBody>
      </p:sp>
      <p:sp>
        <p:nvSpPr>
          <p:cNvPr id="5" name="Título 1">
            <a:extLst>
              <a:ext uri="{FF2B5EF4-FFF2-40B4-BE49-F238E27FC236}">
                <a16:creationId xmlns:a16="http://schemas.microsoft.com/office/drawing/2014/main" id="{6F5F8901-30F9-DFA5-13E4-33E3964A443F}"/>
              </a:ext>
            </a:extLst>
          </p:cNvPr>
          <p:cNvSpPr>
            <a:spLocks noGrp="1"/>
          </p:cNvSpPr>
          <p:nvPr>
            <p:ph type="title"/>
          </p:nvPr>
        </p:nvSpPr>
        <p:spPr>
          <a:xfrm>
            <a:off x="252919" y="1123837"/>
            <a:ext cx="2947482" cy="4601183"/>
          </a:xfrm>
        </p:spPr>
        <p:txBody>
          <a:bodyPr/>
          <a:lstStyle/>
          <a:p>
            <a:pPr algn="ctr"/>
            <a:r>
              <a:rPr lang="es-ES" b="1" dirty="0" err="1"/>
              <a:t>VirtualHost</a:t>
            </a:r>
            <a:endParaRPr lang="es-ES" sz="3600" dirty="0"/>
          </a:p>
        </p:txBody>
      </p:sp>
    </p:spTree>
    <p:extLst>
      <p:ext uri="{BB962C8B-B14F-4D97-AF65-F5344CB8AC3E}">
        <p14:creationId xmlns:p14="http://schemas.microsoft.com/office/powerpoint/2010/main" val="4107366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16699" y="736449"/>
            <a:ext cx="7099541" cy="3785652"/>
          </a:xfrm>
          <a:prstGeom prst="rect">
            <a:avLst/>
          </a:prstGeom>
          <a:noFill/>
        </p:spPr>
        <p:txBody>
          <a:bodyPr wrap="square" rtlCol="0">
            <a:spAutoFit/>
          </a:bodyPr>
          <a:lstStyle/>
          <a:p>
            <a:r>
              <a:rPr lang="es-ES" sz="1200" dirty="0">
                <a:hlinkClick r:id="rId2"/>
              </a:rPr>
              <a:t>http://dsantana.uas.edu.mx/index.php/2018/05/07/virtual-host-linux/</a:t>
            </a:r>
            <a:endParaRPr lang="es-ES" sz="1200" dirty="0"/>
          </a:p>
          <a:p>
            <a:endParaRPr lang="es-ES" sz="1200" dirty="0"/>
          </a:p>
          <a:p>
            <a:r>
              <a:rPr lang="es-ES" sz="1200" dirty="0"/>
              <a:t>Activar el archivo creado ---&gt; </a:t>
            </a:r>
            <a:r>
              <a:rPr lang="es-ES" sz="1200" dirty="0">
                <a:solidFill>
                  <a:srgbClr val="00B0F0"/>
                </a:solidFill>
              </a:rPr>
              <a:t>a2ensite www.cimps2022.net.conf</a:t>
            </a:r>
          </a:p>
          <a:p>
            <a:r>
              <a:rPr lang="es-ES" sz="1200" dirty="0"/>
              <a:t>Reiniciar el apache2 ---&gt; </a:t>
            </a:r>
            <a:r>
              <a:rPr lang="es-ES" sz="1200" dirty="0" err="1">
                <a:solidFill>
                  <a:srgbClr val="00B0F0"/>
                </a:solidFill>
              </a:rPr>
              <a:t>systemctl</a:t>
            </a:r>
            <a:r>
              <a:rPr lang="es-ES" sz="1200" dirty="0">
                <a:solidFill>
                  <a:srgbClr val="00B0F0"/>
                </a:solidFill>
              </a:rPr>
              <a:t> </a:t>
            </a:r>
            <a:r>
              <a:rPr lang="es-ES" sz="1200" dirty="0" err="1">
                <a:solidFill>
                  <a:srgbClr val="00B0F0"/>
                </a:solidFill>
              </a:rPr>
              <a:t>restart</a:t>
            </a:r>
            <a:r>
              <a:rPr lang="es-ES" sz="1200" dirty="0">
                <a:solidFill>
                  <a:srgbClr val="00B0F0"/>
                </a:solidFill>
              </a:rPr>
              <a:t> apache2</a:t>
            </a:r>
          </a:p>
          <a:p>
            <a:r>
              <a:rPr lang="es-ES" sz="1200" dirty="0"/>
              <a:t>Crear un usuario nuevo relacionado al </a:t>
            </a:r>
            <a:r>
              <a:rPr lang="es-ES" sz="1200" dirty="0" err="1"/>
              <a:t>virtualhost</a:t>
            </a:r>
            <a:r>
              <a:rPr lang="es-ES" sz="1200" dirty="0"/>
              <a:t> creado ---&gt; </a:t>
            </a:r>
            <a:r>
              <a:rPr lang="es-ES" sz="1200" dirty="0" err="1">
                <a:solidFill>
                  <a:srgbClr val="00B0F0"/>
                </a:solidFill>
              </a:rPr>
              <a:t>adduser</a:t>
            </a:r>
            <a:r>
              <a:rPr lang="es-ES" sz="1200" dirty="0">
                <a:solidFill>
                  <a:srgbClr val="00B0F0"/>
                </a:solidFill>
              </a:rPr>
              <a:t> cimps2022</a:t>
            </a:r>
          </a:p>
          <a:p>
            <a:r>
              <a:rPr lang="es-ES" sz="1200" dirty="0"/>
              <a:t>Dentro del home del usuario nuevo crear un directorio de nombre </a:t>
            </a:r>
            <a:r>
              <a:rPr lang="es-ES" sz="1200" dirty="0" err="1"/>
              <a:t>public_html</a:t>
            </a:r>
            <a:r>
              <a:rPr lang="es-ES" sz="1200" dirty="0"/>
              <a:t> ---&gt; </a:t>
            </a:r>
            <a:r>
              <a:rPr lang="es-ES" sz="1200" dirty="0" err="1">
                <a:solidFill>
                  <a:srgbClr val="00B0F0"/>
                </a:solidFill>
              </a:rPr>
              <a:t>mkdir</a:t>
            </a:r>
            <a:r>
              <a:rPr lang="es-ES" sz="1200" dirty="0">
                <a:solidFill>
                  <a:srgbClr val="00B0F0"/>
                </a:solidFill>
              </a:rPr>
              <a:t> </a:t>
            </a:r>
            <a:r>
              <a:rPr lang="es-ES" sz="1200" dirty="0" err="1">
                <a:solidFill>
                  <a:srgbClr val="00B0F0"/>
                </a:solidFill>
              </a:rPr>
              <a:t>public_html</a:t>
            </a:r>
            <a:endParaRPr lang="es-ES" sz="1200" dirty="0">
              <a:solidFill>
                <a:srgbClr val="00B0F0"/>
              </a:solidFill>
            </a:endParaRPr>
          </a:p>
          <a:p>
            <a:r>
              <a:rPr lang="es-ES" sz="1200" dirty="0"/>
              <a:t>Dentro del directorio </a:t>
            </a:r>
            <a:r>
              <a:rPr lang="es-ES" sz="1200" dirty="0" err="1"/>
              <a:t>public_html</a:t>
            </a:r>
            <a:r>
              <a:rPr lang="es-ES" sz="1200" dirty="0"/>
              <a:t> crear un archivo index.html con el siguiente contenido</a:t>
            </a:r>
          </a:p>
          <a:p>
            <a:r>
              <a:rPr lang="es-ES" sz="1200" dirty="0"/>
              <a:t>---&gt; </a:t>
            </a:r>
            <a:r>
              <a:rPr lang="es-ES" sz="1200" dirty="0">
                <a:solidFill>
                  <a:srgbClr val="00B0F0"/>
                </a:solidFill>
              </a:rPr>
              <a:t>nano index.html</a:t>
            </a:r>
          </a:p>
          <a:p>
            <a:endParaRPr lang="es-ES" sz="1200" dirty="0"/>
          </a:p>
          <a:p>
            <a:r>
              <a:rPr lang="es-ES" sz="800" dirty="0"/>
              <a:t>&lt;</a:t>
            </a:r>
            <a:r>
              <a:rPr lang="es-ES" sz="800" dirty="0" err="1"/>
              <a:t>html</a:t>
            </a:r>
            <a:r>
              <a:rPr lang="es-ES" sz="800" dirty="0"/>
              <a:t>&gt;</a:t>
            </a:r>
          </a:p>
          <a:p>
            <a:r>
              <a:rPr lang="es-ES" sz="800" dirty="0"/>
              <a:t>	&lt;head&gt;</a:t>
            </a:r>
          </a:p>
          <a:p>
            <a:r>
              <a:rPr lang="es-ES" sz="800" dirty="0"/>
              <a:t>		&lt;</a:t>
            </a:r>
            <a:r>
              <a:rPr lang="es-ES" sz="800" dirty="0" err="1"/>
              <a:t>title</a:t>
            </a:r>
            <a:r>
              <a:rPr lang="es-ES" sz="800" dirty="0"/>
              <a:t>&gt;Bienvenido a www.cimps2022.net!&lt;/title&gt;</a:t>
            </a:r>
          </a:p>
          <a:p>
            <a:r>
              <a:rPr lang="es-ES" sz="800" dirty="0"/>
              <a:t>	&lt;/head&gt;</a:t>
            </a:r>
          </a:p>
          <a:p>
            <a:r>
              <a:rPr lang="es-ES" sz="800" dirty="0"/>
              <a:t>	</a:t>
            </a:r>
          </a:p>
          <a:p>
            <a:r>
              <a:rPr lang="es-ES" sz="800" dirty="0"/>
              <a:t>	&lt;</a:t>
            </a:r>
            <a:r>
              <a:rPr lang="es-ES" sz="800" dirty="0" err="1"/>
              <a:t>body</a:t>
            </a:r>
            <a:r>
              <a:rPr lang="es-ES" sz="800" dirty="0"/>
              <a:t>&gt;</a:t>
            </a:r>
          </a:p>
          <a:p>
            <a:r>
              <a:rPr lang="es-ES" sz="800" dirty="0"/>
              <a:t>		&lt;h1&gt;&amp;</a:t>
            </a:r>
            <a:r>
              <a:rPr lang="es-ES" sz="800" dirty="0" err="1"/>
              <a:t>Eacutexito</a:t>
            </a:r>
            <a:r>
              <a:rPr lang="es-ES" sz="800" dirty="0"/>
              <a:t>! El Virtual Host www.cimps2022.net esta funcionando!&lt;/h1&gt;</a:t>
            </a:r>
          </a:p>
          <a:p>
            <a:r>
              <a:rPr lang="es-ES" sz="800" dirty="0"/>
              <a:t>	&lt;/</a:t>
            </a:r>
            <a:r>
              <a:rPr lang="es-ES" sz="800" dirty="0" err="1"/>
              <a:t>body</a:t>
            </a:r>
            <a:r>
              <a:rPr lang="es-ES" sz="800" dirty="0"/>
              <a:t>&gt;</a:t>
            </a:r>
          </a:p>
          <a:p>
            <a:r>
              <a:rPr lang="es-ES" sz="800" dirty="0"/>
              <a:t>&lt;/</a:t>
            </a:r>
            <a:r>
              <a:rPr lang="es-ES" sz="800" dirty="0" err="1"/>
              <a:t>html</a:t>
            </a:r>
            <a:r>
              <a:rPr lang="es-ES" sz="800" dirty="0"/>
              <a:t>&gt;</a:t>
            </a:r>
          </a:p>
          <a:p>
            <a:endParaRPr lang="es-ES" sz="1200" dirty="0"/>
          </a:p>
          <a:p>
            <a:r>
              <a:rPr lang="es-ES" sz="1200" dirty="0"/>
              <a:t>Verificar en el navegador el </a:t>
            </a:r>
            <a:r>
              <a:rPr lang="es-ES" sz="1200" dirty="0" err="1"/>
              <a:t>virtualhost</a:t>
            </a:r>
            <a:r>
              <a:rPr lang="es-ES" sz="1200" dirty="0"/>
              <a:t> creado</a:t>
            </a:r>
          </a:p>
          <a:p>
            <a:endParaRPr lang="es-ES" sz="1200" dirty="0"/>
          </a:p>
          <a:p>
            <a:r>
              <a:rPr lang="es-ES" sz="1200" dirty="0"/>
              <a:t>Archivos de ejemplo</a:t>
            </a:r>
          </a:p>
          <a:p>
            <a:r>
              <a:rPr lang="es-ES" sz="1200" dirty="0"/>
              <a:t>http://www.cimps2022.net/Archivos</a:t>
            </a:r>
          </a:p>
        </p:txBody>
      </p:sp>
      <p:sp>
        <p:nvSpPr>
          <p:cNvPr id="5" name="Título 1">
            <a:extLst>
              <a:ext uri="{FF2B5EF4-FFF2-40B4-BE49-F238E27FC236}">
                <a16:creationId xmlns:a16="http://schemas.microsoft.com/office/drawing/2014/main" id="{BF5C04BF-C5A0-EE57-4173-36EC315DA16B}"/>
              </a:ext>
            </a:extLst>
          </p:cNvPr>
          <p:cNvSpPr>
            <a:spLocks noGrp="1"/>
          </p:cNvSpPr>
          <p:nvPr>
            <p:ph type="title"/>
          </p:nvPr>
        </p:nvSpPr>
        <p:spPr>
          <a:xfrm>
            <a:off x="252919" y="1123837"/>
            <a:ext cx="2947482" cy="4601183"/>
          </a:xfrm>
        </p:spPr>
        <p:txBody>
          <a:bodyPr/>
          <a:lstStyle/>
          <a:p>
            <a:pPr algn="ctr"/>
            <a:r>
              <a:rPr lang="es-ES" b="1" dirty="0" err="1"/>
              <a:t>VirtualHost</a:t>
            </a:r>
            <a:endParaRPr lang="es-ES" sz="3600" dirty="0"/>
          </a:p>
        </p:txBody>
      </p:sp>
    </p:spTree>
    <p:extLst>
      <p:ext uri="{BB962C8B-B14F-4D97-AF65-F5344CB8AC3E}">
        <p14:creationId xmlns:p14="http://schemas.microsoft.com/office/powerpoint/2010/main" val="1671229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55519" y="761850"/>
            <a:ext cx="8211547" cy="1754326"/>
          </a:xfrm>
          <a:prstGeom prst="rect">
            <a:avLst/>
          </a:prstGeom>
          <a:noFill/>
        </p:spPr>
        <p:txBody>
          <a:bodyPr wrap="square" rtlCol="0">
            <a:spAutoFit/>
          </a:bodyPr>
          <a:lstStyle/>
          <a:p>
            <a:r>
              <a:rPr lang="de-DE" sz="1200" dirty="0">
                <a:hlinkClick r:id="rId2"/>
              </a:rPr>
              <a:t>https://dsantana.uas.edu.mx/index.php/2020/05/18/servidor-dns-local/</a:t>
            </a:r>
            <a:endParaRPr lang="de-DE" sz="1200" dirty="0"/>
          </a:p>
          <a:p>
            <a:endParaRPr lang="es-ES" sz="1200" dirty="0"/>
          </a:p>
          <a:p>
            <a:endParaRPr lang="es-ES" sz="1200" b="1" dirty="0"/>
          </a:p>
          <a:p>
            <a:r>
              <a:rPr lang="es-ES" sz="1200" b="1" dirty="0"/>
              <a:t>Objetivo</a:t>
            </a:r>
          </a:p>
          <a:p>
            <a:endParaRPr lang="es-ES" sz="1200" dirty="0"/>
          </a:p>
          <a:p>
            <a:r>
              <a:rPr lang="es-ES" sz="1200" dirty="0"/>
              <a:t>Aunque se pueda atribuir nombres a los diversos sistemas de una red, estos no consiguen reconocerse entre sí sin un sistema de resolución de nombres. Para que un sistema consiga localizar la dirección IP asociada al nombre de otro sistema, es necesario que éste esté registrado en un servidor DNS, para permitir la resolución de nombres.</a:t>
            </a:r>
          </a:p>
          <a:p>
            <a:endParaRPr lang="es-ES" sz="1200" dirty="0"/>
          </a:p>
        </p:txBody>
      </p:sp>
      <p:sp>
        <p:nvSpPr>
          <p:cNvPr id="5" name="Título 1">
            <a:extLst>
              <a:ext uri="{FF2B5EF4-FFF2-40B4-BE49-F238E27FC236}">
                <a16:creationId xmlns:a16="http://schemas.microsoft.com/office/drawing/2014/main" id="{D1CD28E0-7EE4-B2F6-8A19-0E22D1A156FE}"/>
              </a:ext>
            </a:extLst>
          </p:cNvPr>
          <p:cNvSpPr>
            <a:spLocks noGrp="1"/>
          </p:cNvSpPr>
          <p:nvPr>
            <p:ph type="title"/>
          </p:nvPr>
        </p:nvSpPr>
        <p:spPr>
          <a:xfrm>
            <a:off x="252919" y="1123837"/>
            <a:ext cx="2947482" cy="4601183"/>
          </a:xfrm>
        </p:spPr>
        <p:txBody>
          <a:bodyPr/>
          <a:lstStyle/>
          <a:p>
            <a:pPr algn="ctr"/>
            <a:r>
              <a:rPr lang="es-ES" sz="3600" b="1" dirty="0"/>
              <a:t>DNS</a:t>
            </a:r>
            <a:br>
              <a:rPr lang="es-ES" sz="3600" b="1" dirty="0"/>
            </a:br>
            <a:br>
              <a:rPr lang="es-ES" sz="3600" b="1" dirty="0"/>
            </a:br>
            <a:r>
              <a:rPr lang="es-ES" sz="3600" b="1" dirty="0"/>
              <a:t>(Puerto 53)</a:t>
            </a:r>
            <a:endParaRPr lang="es-ES" sz="3600" dirty="0"/>
          </a:p>
        </p:txBody>
      </p:sp>
      <p:pic>
        <p:nvPicPr>
          <p:cNvPr id="1026" name="Picture 2">
            <a:extLst>
              <a:ext uri="{FF2B5EF4-FFF2-40B4-BE49-F238E27FC236}">
                <a16:creationId xmlns:a16="http://schemas.microsoft.com/office/drawing/2014/main" id="{38E6DE83-F44B-D5C4-0EFA-2972D30AD3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7729" y="2554288"/>
            <a:ext cx="5307125" cy="28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195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55520" y="761850"/>
            <a:ext cx="4908430" cy="4893647"/>
          </a:xfrm>
          <a:prstGeom prst="rect">
            <a:avLst/>
          </a:prstGeom>
          <a:noFill/>
        </p:spPr>
        <p:txBody>
          <a:bodyPr wrap="square" rtlCol="0">
            <a:spAutoFit/>
          </a:bodyPr>
          <a:lstStyle/>
          <a:p>
            <a:r>
              <a:rPr lang="de-DE" sz="1200" dirty="0">
                <a:hlinkClick r:id="rId2"/>
              </a:rPr>
              <a:t>https://dsantana.uas.edu.mx/index.php/2020/05/18/servidor-dns-local/</a:t>
            </a:r>
            <a:endParaRPr lang="de-DE" sz="1200" dirty="0"/>
          </a:p>
          <a:p>
            <a:endParaRPr lang="de-DE" sz="1200" dirty="0">
              <a:solidFill>
                <a:srgbClr val="00B0F0"/>
              </a:solidFill>
            </a:endParaRPr>
          </a:p>
          <a:p>
            <a:endParaRPr lang="de-DE" sz="1200" dirty="0">
              <a:solidFill>
                <a:srgbClr val="00B0F0"/>
              </a:solidFill>
            </a:endParaRPr>
          </a:p>
          <a:p>
            <a:r>
              <a:rPr lang="de-DE" sz="1200" dirty="0">
                <a:solidFill>
                  <a:srgbClr val="00B0F0"/>
                </a:solidFill>
              </a:rPr>
              <a:t>apt install bind9 bind9-doc dnsutils</a:t>
            </a:r>
          </a:p>
          <a:p>
            <a:endParaRPr lang="de-DE" sz="1200" dirty="0"/>
          </a:p>
          <a:p>
            <a:r>
              <a:rPr lang="es-ES" sz="1200" dirty="0">
                <a:solidFill>
                  <a:srgbClr val="00B0F0"/>
                </a:solidFill>
              </a:rPr>
              <a:t>nano /</a:t>
            </a:r>
            <a:r>
              <a:rPr lang="es-ES" sz="1200" dirty="0" err="1">
                <a:solidFill>
                  <a:srgbClr val="00B0F0"/>
                </a:solidFill>
              </a:rPr>
              <a:t>etc</a:t>
            </a:r>
            <a:r>
              <a:rPr lang="es-ES" sz="1200" dirty="0">
                <a:solidFill>
                  <a:srgbClr val="00B0F0"/>
                </a:solidFill>
              </a:rPr>
              <a:t>/</a:t>
            </a:r>
            <a:r>
              <a:rPr lang="es-ES" sz="1200" dirty="0" err="1">
                <a:solidFill>
                  <a:srgbClr val="00B0F0"/>
                </a:solidFill>
              </a:rPr>
              <a:t>bind</a:t>
            </a:r>
            <a:r>
              <a:rPr lang="es-ES" sz="1200" dirty="0">
                <a:solidFill>
                  <a:srgbClr val="00B0F0"/>
                </a:solidFill>
              </a:rPr>
              <a:t>/</a:t>
            </a:r>
            <a:r>
              <a:rPr lang="es-ES" sz="1200" dirty="0" err="1">
                <a:solidFill>
                  <a:srgbClr val="00B0F0"/>
                </a:solidFill>
              </a:rPr>
              <a:t>named.conf.local</a:t>
            </a:r>
            <a:endParaRPr lang="es-ES" sz="1200" dirty="0">
              <a:solidFill>
                <a:srgbClr val="00B0F0"/>
              </a:solidFill>
            </a:endParaRPr>
          </a:p>
          <a:p>
            <a:endParaRPr lang="es-ES" sz="1200" dirty="0"/>
          </a:p>
          <a:p>
            <a:r>
              <a:rPr lang="es-ES" sz="1200" dirty="0"/>
              <a:t>//</a:t>
            </a:r>
          </a:p>
          <a:p>
            <a:r>
              <a:rPr lang="es-ES" sz="1200" dirty="0"/>
              <a:t>// Do </a:t>
            </a:r>
            <a:r>
              <a:rPr lang="es-ES" sz="1200" dirty="0" err="1"/>
              <a:t>any</a:t>
            </a:r>
            <a:r>
              <a:rPr lang="es-ES" sz="1200" dirty="0"/>
              <a:t> local </a:t>
            </a:r>
            <a:r>
              <a:rPr lang="es-ES" sz="1200" dirty="0" err="1"/>
              <a:t>configuration</a:t>
            </a:r>
            <a:r>
              <a:rPr lang="es-ES" sz="1200" dirty="0"/>
              <a:t> </a:t>
            </a:r>
            <a:r>
              <a:rPr lang="es-ES" sz="1200" dirty="0" err="1"/>
              <a:t>here</a:t>
            </a:r>
            <a:endParaRPr lang="es-ES" sz="1200" dirty="0"/>
          </a:p>
          <a:p>
            <a:r>
              <a:rPr lang="es-ES" sz="1200" dirty="0"/>
              <a:t>//</a:t>
            </a:r>
          </a:p>
          <a:p>
            <a:r>
              <a:rPr lang="es-ES" sz="1200" dirty="0"/>
              <a:t> </a:t>
            </a:r>
          </a:p>
          <a:p>
            <a:r>
              <a:rPr lang="es-ES" sz="1200" dirty="0" err="1"/>
              <a:t>zone</a:t>
            </a:r>
            <a:r>
              <a:rPr lang="es-ES" sz="1200" dirty="0"/>
              <a:t> “cimps2022.net" {</a:t>
            </a:r>
          </a:p>
          <a:p>
            <a:r>
              <a:rPr lang="es-ES" sz="1200" dirty="0"/>
              <a:t>    </a:t>
            </a:r>
            <a:r>
              <a:rPr lang="es-ES" sz="1200" dirty="0" err="1"/>
              <a:t>type</a:t>
            </a:r>
            <a:r>
              <a:rPr lang="es-ES" sz="1200" dirty="0"/>
              <a:t> master;</a:t>
            </a:r>
          </a:p>
          <a:p>
            <a:r>
              <a:rPr lang="es-ES" sz="1200" dirty="0"/>
              <a:t>    file "/</a:t>
            </a:r>
            <a:r>
              <a:rPr lang="es-ES" sz="1200" dirty="0" err="1"/>
              <a:t>etc</a:t>
            </a:r>
            <a:r>
              <a:rPr lang="es-ES" sz="1200" dirty="0"/>
              <a:t>/</a:t>
            </a:r>
            <a:r>
              <a:rPr lang="es-ES" sz="1200" dirty="0" err="1"/>
              <a:t>bind</a:t>
            </a:r>
            <a:r>
              <a:rPr lang="es-ES" sz="1200" dirty="0"/>
              <a:t>/zonas/db.cimps2022.net";</a:t>
            </a:r>
          </a:p>
          <a:p>
            <a:r>
              <a:rPr lang="es-ES" sz="1200" dirty="0"/>
              <a:t>};</a:t>
            </a:r>
          </a:p>
          <a:p>
            <a:r>
              <a:rPr lang="es-ES" sz="1200" dirty="0"/>
              <a:t> </a:t>
            </a:r>
          </a:p>
          <a:p>
            <a:r>
              <a:rPr lang="es-ES" sz="1200" dirty="0" err="1"/>
              <a:t>zone</a:t>
            </a:r>
            <a:r>
              <a:rPr lang="es-ES" sz="1200" dirty="0"/>
              <a:t> "1.168.192.in-addr.arpa" {</a:t>
            </a:r>
          </a:p>
          <a:p>
            <a:r>
              <a:rPr lang="es-ES" sz="1200" dirty="0"/>
              <a:t>    </a:t>
            </a:r>
            <a:r>
              <a:rPr lang="es-ES" sz="1200" dirty="0" err="1"/>
              <a:t>type</a:t>
            </a:r>
            <a:r>
              <a:rPr lang="es-ES" sz="1200" dirty="0"/>
              <a:t> master;</a:t>
            </a:r>
          </a:p>
          <a:p>
            <a:r>
              <a:rPr lang="es-ES" sz="1200" dirty="0"/>
              <a:t>    file "/</a:t>
            </a:r>
            <a:r>
              <a:rPr lang="es-ES" sz="1200" dirty="0" err="1"/>
              <a:t>etc</a:t>
            </a:r>
            <a:r>
              <a:rPr lang="es-ES" sz="1200" dirty="0"/>
              <a:t>/</a:t>
            </a:r>
            <a:r>
              <a:rPr lang="es-ES" sz="1200" dirty="0" err="1"/>
              <a:t>bind</a:t>
            </a:r>
            <a:r>
              <a:rPr lang="es-ES" sz="1200" dirty="0"/>
              <a:t>/zonas/db.1.168.192";</a:t>
            </a:r>
          </a:p>
          <a:p>
            <a:r>
              <a:rPr lang="es-ES" sz="1200" dirty="0"/>
              <a:t>};</a:t>
            </a:r>
          </a:p>
          <a:p>
            <a:r>
              <a:rPr lang="es-ES" sz="1200" dirty="0"/>
              <a:t> </a:t>
            </a:r>
          </a:p>
          <a:p>
            <a:r>
              <a:rPr lang="es-ES" sz="1200" dirty="0"/>
              <a:t>// </a:t>
            </a:r>
            <a:r>
              <a:rPr lang="es-ES" sz="1200" dirty="0" err="1"/>
              <a:t>Consider</a:t>
            </a:r>
            <a:r>
              <a:rPr lang="es-ES" sz="1200" dirty="0"/>
              <a:t> </a:t>
            </a:r>
            <a:r>
              <a:rPr lang="es-ES" sz="1200" dirty="0" err="1"/>
              <a:t>adding</a:t>
            </a:r>
            <a:r>
              <a:rPr lang="es-ES" sz="1200" dirty="0"/>
              <a:t> </a:t>
            </a:r>
            <a:r>
              <a:rPr lang="es-ES" sz="1200" dirty="0" err="1"/>
              <a:t>the</a:t>
            </a:r>
            <a:r>
              <a:rPr lang="es-ES" sz="1200" dirty="0"/>
              <a:t> 1918 </a:t>
            </a:r>
            <a:r>
              <a:rPr lang="es-ES" sz="1200" dirty="0" err="1"/>
              <a:t>zones</a:t>
            </a:r>
            <a:r>
              <a:rPr lang="es-ES" sz="1200" dirty="0"/>
              <a:t> </a:t>
            </a:r>
            <a:r>
              <a:rPr lang="es-ES" sz="1200" dirty="0" err="1"/>
              <a:t>here</a:t>
            </a:r>
            <a:r>
              <a:rPr lang="es-ES" sz="1200" dirty="0"/>
              <a:t>, </a:t>
            </a:r>
            <a:r>
              <a:rPr lang="es-ES" sz="1200" dirty="0" err="1"/>
              <a:t>if</a:t>
            </a:r>
            <a:r>
              <a:rPr lang="es-ES" sz="1200" dirty="0"/>
              <a:t> </a:t>
            </a:r>
            <a:r>
              <a:rPr lang="es-ES" sz="1200" dirty="0" err="1"/>
              <a:t>they</a:t>
            </a:r>
            <a:r>
              <a:rPr lang="es-ES" sz="1200" dirty="0"/>
              <a:t> are </a:t>
            </a:r>
            <a:r>
              <a:rPr lang="es-ES" sz="1200" dirty="0" err="1"/>
              <a:t>not</a:t>
            </a:r>
            <a:r>
              <a:rPr lang="es-ES" sz="1200" dirty="0"/>
              <a:t> </a:t>
            </a:r>
            <a:r>
              <a:rPr lang="es-ES" sz="1200" dirty="0" err="1"/>
              <a:t>used</a:t>
            </a:r>
            <a:r>
              <a:rPr lang="es-ES" sz="1200" dirty="0"/>
              <a:t> in </a:t>
            </a:r>
            <a:r>
              <a:rPr lang="es-ES" sz="1200" dirty="0" err="1"/>
              <a:t>your</a:t>
            </a:r>
            <a:endParaRPr lang="es-ES" sz="1200" dirty="0"/>
          </a:p>
          <a:p>
            <a:r>
              <a:rPr lang="es-ES" sz="1200" dirty="0"/>
              <a:t>// </a:t>
            </a:r>
            <a:r>
              <a:rPr lang="es-ES" sz="1200" dirty="0" err="1"/>
              <a:t>organization</a:t>
            </a:r>
            <a:endParaRPr lang="es-ES" sz="1200" dirty="0"/>
          </a:p>
          <a:p>
            <a:r>
              <a:rPr lang="es-ES" sz="1200" dirty="0"/>
              <a:t>//</a:t>
            </a:r>
            <a:r>
              <a:rPr lang="es-ES" sz="1200" dirty="0" err="1"/>
              <a:t>include</a:t>
            </a:r>
            <a:r>
              <a:rPr lang="es-ES" sz="1200" dirty="0"/>
              <a:t> "/</a:t>
            </a:r>
            <a:r>
              <a:rPr lang="es-ES" sz="1200" dirty="0" err="1"/>
              <a:t>etc</a:t>
            </a:r>
            <a:r>
              <a:rPr lang="es-ES" sz="1200" dirty="0"/>
              <a:t>/</a:t>
            </a:r>
            <a:r>
              <a:rPr lang="es-ES" sz="1200" dirty="0" err="1"/>
              <a:t>bind</a:t>
            </a:r>
            <a:r>
              <a:rPr lang="es-ES" sz="1200" dirty="0"/>
              <a:t>/zones.rfc1918";</a:t>
            </a:r>
          </a:p>
          <a:p>
            <a:endParaRPr lang="es-ES" sz="1200" dirty="0"/>
          </a:p>
          <a:p>
            <a:endParaRPr lang="es-ES" sz="1200" dirty="0"/>
          </a:p>
        </p:txBody>
      </p:sp>
      <p:sp>
        <p:nvSpPr>
          <p:cNvPr id="5" name="Título 1">
            <a:extLst>
              <a:ext uri="{FF2B5EF4-FFF2-40B4-BE49-F238E27FC236}">
                <a16:creationId xmlns:a16="http://schemas.microsoft.com/office/drawing/2014/main" id="{D1CD28E0-7EE4-B2F6-8A19-0E22D1A156FE}"/>
              </a:ext>
            </a:extLst>
          </p:cNvPr>
          <p:cNvSpPr>
            <a:spLocks noGrp="1"/>
          </p:cNvSpPr>
          <p:nvPr>
            <p:ph type="title"/>
          </p:nvPr>
        </p:nvSpPr>
        <p:spPr>
          <a:xfrm>
            <a:off x="252919" y="1123837"/>
            <a:ext cx="2947482" cy="4601183"/>
          </a:xfrm>
        </p:spPr>
        <p:txBody>
          <a:bodyPr/>
          <a:lstStyle/>
          <a:p>
            <a:pPr algn="ctr"/>
            <a:r>
              <a:rPr lang="es-ES" sz="3600" b="1" dirty="0"/>
              <a:t>DNS</a:t>
            </a:r>
            <a:br>
              <a:rPr lang="es-ES" sz="3600" b="1" dirty="0"/>
            </a:br>
            <a:br>
              <a:rPr lang="es-ES" sz="3600" b="1" dirty="0"/>
            </a:br>
            <a:r>
              <a:rPr lang="es-ES" sz="3600" b="1" dirty="0"/>
              <a:t>(Puerto 53)</a:t>
            </a:r>
            <a:endParaRPr lang="es-ES" sz="3600" dirty="0"/>
          </a:p>
        </p:txBody>
      </p:sp>
    </p:spTree>
    <p:extLst>
      <p:ext uri="{BB962C8B-B14F-4D97-AF65-F5344CB8AC3E}">
        <p14:creationId xmlns:p14="http://schemas.microsoft.com/office/powerpoint/2010/main" val="3749974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522134" y="792938"/>
            <a:ext cx="5342466" cy="6001643"/>
          </a:xfrm>
          <a:prstGeom prst="rect">
            <a:avLst/>
          </a:prstGeom>
          <a:noFill/>
        </p:spPr>
        <p:txBody>
          <a:bodyPr wrap="square" rtlCol="0">
            <a:spAutoFit/>
          </a:bodyPr>
          <a:lstStyle/>
          <a:p>
            <a:r>
              <a:rPr lang="de-DE" sz="1200" dirty="0">
                <a:hlinkClick r:id="rId2"/>
              </a:rPr>
              <a:t>https://dsantana.uas.edu.mx/index.php/2020/05/18/servidor-dns-local/</a:t>
            </a:r>
            <a:endParaRPr lang="de-DE" sz="1200" dirty="0"/>
          </a:p>
          <a:p>
            <a:endParaRPr lang="es-ES" sz="1200" dirty="0">
              <a:solidFill>
                <a:srgbClr val="00B0F0"/>
              </a:solidFill>
            </a:endParaRPr>
          </a:p>
          <a:p>
            <a:endParaRPr lang="es-ES" sz="1200" dirty="0">
              <a:solidFill>
                <a:srgbClr val="00B0F0"/>
              </a:solidFill>
            </a:endParaRPr>
          </a:p>
          <a:p>
            <a:r>
              <a:rPr lang="es-ES" sz="1200" b="1" dirty="0"/>
              <a:t>Creación y edición de db.cimps2022.net</a:t>
            </a:r>
          </a:p>
          <a:p>
            <a:endParaRPr lang="es-ES" sz="1200" dirty="0">
              <a:solidFill>
                <a:srgbClr val="00B0F0"/>
              </a:solidFill>
            </a:endParaRPr>
          </a:p>
          <a:p>
            <a:r>
              <a:rPr lang="es-ES" sz="1200" dirty="0">
                <a:solidFill>
                  <a:srgbClr val="00B0F0"/>
                </a:solidFill>
              </a:rPr>
              <a:t>nano /etc/bind/zonas/db.cimps2022.net</a:t>
            </a:r>
          </a:p>
          <a:p>
            <a:endParaRPr lang="es-ES" sz="1200" dirty="0"/>
          </a:p>
          <a:p>
            <a:r>
              <a:rPr lang="es-ES" sz="1200" dirty="0"/>
              <a:t>;</a:t>
            </a:r>
          </a:p>
          <a:p>
            <a:r>
              <a:rPr lang="es-ES" sz="1200" dirty="0"/>
              <a:t>; BIND </a:t>
            </a:r>
            <a:r>
              <a:rPr lang="es-ES" sz="1200" dirty="0" err="1"/>
              <a:t>zone</a:t>
            </a:r>
            <a:r>
              <a:rPr lang="es-ES" sz="1200" dirty="0"/>
              <a:t> file </a:t>
            </a:r>
            <a:r>
              <a:rPr lang="es-ES" sz="1200" dirty="0" err="1"/>
              <a:t>for</a:t>
            </a:r>
            <a:r>
              <a:rPr lang="es-ES" sz="1200" dirty="0"/>
              <a:t> cimps2022.net</a:t>
            </a:r>
          </a:p>
          <a:p>
            <a:r>
              <a:rPr lang="es-ES" sz="1200" dirty="0"/>
              <a:t>; </a:t>
            </a:r>
          </a:p>
          <a:p>
            <a:r>
              <a:rPr lang="es-ES" sz="1200" dirty="0"/>
              <a:t>$TTL    3D</a:t>
            </a:r>
          </a:p>
          <a:p>
            <a:r>
              <a:rPr lang="es-ES" sz="1200" dirty="0"/>
              <a:t>@	IN	SOA	ns.cimps2022.net.	root.cimps2022.net. (</a:t>
            </a:r>
          </a:p>
          <a:p>
            <a:r>
              <a:rPr lang="es-ES" sz="1200" dirty="0"/>
              <a:t>			2019061201		; serial</a:t>
            </a:r>
          </a:p>
          <a:p>
            <a:r>
              <a:rPr lang="es-ES" sz="1200" dirty="0"/>
              <a:t>			8H			; </a:t>
            </a:r>
            <a:r>
              <a:rPr lang="es-ES" sz="1200" dirty="0" err="1"/>
              <a:t>refresh</a:t>
            </a:r>
            <a:endParaRPr lang="es-ES" sz="1200" dirty="0"/>
          </a:p>
          <a:p>
            <a:r>
              <a:rPr lang="es-ES" sz="1200" dirty="0"/>
              <a:t>			2H			; </a:t>
            </a:r>
            <a:r>
              <a:rPr lang="es-ES" sz="1200" dirty="0" err="1"/>
              <a:t>retry</a:t>
            </a:r>
            <a:endParaRPr lang="es-ES" sz="1200" dirty="0"/>
          </a:p>
          <a:p>
            <a:r>
              <a:rPr lang="es-ES" sz="1200" dirty="0"/>
              <a:t>			4W			; expire</a:t>
            </a:r>
          </a:p>
          <a:p>
            <a:r>
              <a:rPr lang="es-ES" sz="1200" dirty="0"/>
              <a:t>			1D )			; </a:t>
            </a:r>
            <a:r>
              <a:rPr lang="es-ES" sz="1200" dirty="0" err="1"/>
              <a:t>minimum</a:t>
            </a:r>
            <a:endParaRPr lang="es-ES" sz="1200" dirty="0"/>
          </a:p>
          <a:p>
            <a:r>
              <a:rPr lang="es-ES" sz="1200" dirty="0"/>
              <a:t>;</a:t>
            </a:r>
          </a:p>
          <a:p>
            <a:r>
              <a:rPr lang="es-ES" sz="1200" dirty="0"/>
              <a:t>		NS	</a:t>
            </a:r>
            <a:r>
              <a:rPr lang="es-ES" sz="1200" dirty="0" err="1"/>
              <a:t>ns</a:t>
            </a:r>
            <a:r>
              <a:rPr lang="es-ES" sz="1200" dirty="0"/>
              <a:t>			; </a:t>
            </a:r>
            <a:r>
              <a:rPr lang="es-ES" sz="1200" dirty="0" err="1"/>
              <a:t>Inet</a:t>
            </a:r>
            <a:r>
              <a:rPr lang="es-ES" sz="1200" dirty="0"/>
              <a:t> </a:t>
            </a:r>
            <a:r>
              <a:rPr lang="es-ES" sz="1200" dirty="0" err="1"/>
              <a:t>address</a:t>
            </a:r>
            <a:r>
              <a:rPr lang="es-ES" sz="1200" dirty="0"/>
              <a:t> of </a:t>
            </a:r>
            <a:r>
              <a:rPr lang="es-ES" sz="1200" dirty="0" err="1"/>
              <a:t>name</a:t>
            </a:r>
            <a:r>
              <a:rPr lang="es-ES" sz="1200" dirty="0"/>
              <a:t> server</a:t>
            </a:r>
          </a:p>
          <a:p>
            <a:r>
              <a:rPr lang="es-ES" sz="1200" dirty="0"/>
              <a:t>		MX	10 mail			; </a:t>
            </a:r>
            <a:r>
              <a:rPr lang="es-ES" sz="1200" dirty="0" err="1"/>
              <a:t>Primary</a:t>
            </a:r>
            <a:r>
              <a:rPr lang="es-ES" sz="1200" dirty="0"/>
              <a:t> mail </a:t>
            </a:r>
            <a:r>
              <a:rPr lang="es-ES" sz="1200" dirty="0" err="1"/>
              <a:t>exchanger</a:t>
            </a:r>
            <a:endParaRPr lang="es-ES" sz="1200" dirty="0"/>
          </a:p>
          <a:p>
            <a:r>
              <a:rPr lang="es-ES" sz="1200" dirty="0"/>
              <a:t> </a:t>
            </a:r>
          </a:p>
          <a:p>
            <a:r>
              <a:rPr lang="es-ES" sz="1200" dirty="0" err="1"/>
              <a:t>ns</a:t>
            </a:r>
            <a:r>
              <a:rPr lang="es-ES" sz="1200" dirty="0"/>
              <a:t>		A	192.168.1.100</a:t>
            </a:r>
          </a:p>
          <a:p>
            <a:r>
              <a:rPr lang="es-ES" sz="1200" dirty="0"/>
              <a:t>mail            	A	192.168.1.100</a:t>
            </a:r>
          </a:p>
          <a:p>
            <a:endParaRPr lang="es-ES" sz="1200" dirty="0"/>
          </a:p>
          <a:p>
            <a:r>
              <a:rPr lang="es-ES" sz="1200" dirty="0"/>
              <a:t>fimaz.net.	A	192.168.1.100</a:t>
            </a:r>
          </a:p>
          <a:p>
            <a:r>
              <a:rPr lang="es-ES" sz="1200" dirty="0"/>
              <a:t>server		A	192.168.1.100</a:t>
            </a:r>
          </a:p>
          <a:p>
            <a:endParaRPr lang="es-ES" sz="1200" dirty="0"/>
          </a:p>
          <a:p>
            <a:r>
              <a:rPr lang="es-ES" sz="1200" dirty="0"/>
              <a:t>virtual		A	192.168.1.101</a:t>
            </a:r>
          </a:p>
          <a:p>
            <a:r>
              <a:rPr lang="es-ES" sz="1200" dirty="0"/>
              <a:t> </a:t>
            </a:r>
          </a:p>
          <a:p>
            <a:r>
              <a:rPr lang="es-ES" sz="1200" dirty="0" err="1"/>
              <a:t>router</a:t>
            </a:r>
            <a:r>
              <a:rPr lang="es-ES" sz="1200" dirty="0"/>
              <a:t>		A	192.168.1.254		; </a:t>
            </a:r>
            <a:r>
              <a:rPr lang="es-ES" sz="1200" dirty="0" err="1"/>
              <a:t>router</a:t>
            </a:r>
            <a:r>
              <a:rPr lang="es-ES" sz="1200" dirty="0"/>
              <a:t> ADSL</a:t>
            </a:r>
          </a:p>
          <a:p>
            <a:r>
              <a:rPr lang="es-ES" sz="1200" dirty="0" err="1"/>
              <a:t>gateway</a:t>
            </a:r>
            <a:r>
              <a:rPr lang="es-ES" sz="1200" dirty="0"/>
              <a:t>	CNAME	</a:t>
            </a:r>
            <a:r>
              <a:rPr lang="es-ES" sz="1200" dirty="0" err="1"/>
              <a:t>router</a:t>
            </a:r>
            <a:endParaRPr lang="es-ES" sz="1200" dirty="0"/>
          </a:p>
          <a:p>
            <a:r>
              <a:rPr lang="es-ES" sz="1200" dirty="0" err="1"/>
              <a:t>gw</a:t>
            </a:r>
            <a:r>
              <a:rPr lang="es-ES" sz="1200" dirty="0"/>
              <a:t>		CNAME	</a:t>
            </a:r>
            <a:r>
              <a:rPr lang="es-ES" sz="1200" dirty="0" err="1"/>
              <a:t>router</a:t>
            </a:r>
            <a:endParaRPr lang="es-ES" sz="1200" dirty="0"/>
          </a:p>
        </p:txBody>
      </p:sp>
      <p:sp>
        <p:nvSpPr>
          <p:cNvPr id="5" name="Título 1">
            <a:extLst>
              <a:ext uri="{FF2B5EF4-FFF2-40B4-BE49-F238E27FC236}">
                <a16:creationId xmlns:a16="http://schemas.microsoft.com/office/drawing/2014/main" id="{D1CD28E0-7EE4-B2F6-8A19-0E22D1A156FE}"/>
              </a:ext>
            </a:extLst>
          </p:cNvPr>
          <p:cNvSpPr>
            <a:spLocks noGrp="1"/>
          </p:cNvSpPr>
          <p:nvPr>
            <p:ph type="title"/>
          </p:nvPr>
        </p:nvSpPr>
        <p:spPr>
          <a:xfrm>
            <a:off x="252919" y="1123837"/>
            <a:ext cx="2947482" cy="4601183"/>
          </a:xfrm>
        </p:spPr>
        <p:txBody>
          <a:bodyPr/>
          <a:lstStyle/>
          <a:p>
            <a:pPr algn="ctr"/>
            <a:r>
              <a:rPr lang="es-ES" sz="3600" b="1" dirty="0"/>
              <a:t>DNS</a:t>
            </a:r>
            <a:br>
              <a:rPr lang="es-ES" sz="3600" b="1" dirty="0"/>
            </a:br>
            <a:br>
              <a:rPr lang="es-ES" sz="3600" b="1" dirty="0"/>
            </a:br>
            <a:r>
              <a:rPr lang="es-ES" sz="3600" b="1" dirty="0"/>
              <a:t>(Puerto 53)</a:t>
            </a:r>
            <a:endParaRPr lang="es-ES" sz="3600" dirty="0"/>
          </a:p>
        </p:txBody>
      </p:sp>
    </p:spTree>
    <p:extLst>
      <p:ext uri="{BB962C8B-B14F-4D97-AF65-F5344CB8AC3E}">
        <p14:creationId xmlns:p14="http://schemas.microsoft.com/office/powerpoint/2010/main" val="2990417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88426" y="782175"/>
            <a:ext cx="5727941" cy="5078313"/>
          </a:xfrm>
          <a:prstGeom prst="rect">
            <a:avLst/>
          </a:prstGeom>
          <a:noFill/>
        </p:spPr>
        <p:txBody>
          <a:bodyPr wrap="square" rtlCol="0">
            <a:spAutoFit/>
          </a:bodyPr>
          <a:lstStyle/>
          <a:p>
            <a:r>
              <a:rPr lang="de-DE" sz="1200" dirty="0">
                <a:hlinkClick r:id="rId2"/>
              </a:rPr>
              <a:t>https://dsantana.uas.edu.mx/index.php/2020/05/18/servidor-dns-local/</a:t>
            </a:r>
            <a:endParaRPr lang="de-DE" sz="1200" dirty="0"/>
          </a:p>
          <a:p>
            <a:endParaRPr lang="es-ES" sz="1200" dirty="0">
              <a:solidFill>
                <a:srgbClr val="00B0F0"/>
              </a:solidFill>
            </a:endParaRPr>
          </a:p>
          <a:p>
            <a:endParaRPr lang="es-ES" sz="1200" dirty="0">
              <a:solidFill>
                <a:srgbClr val="00B0F0"/>
              </a:solidFill>
            </a:endParaRPr>
          </a:p>
          <a:p>
            <a:r>
              <a:rPr lang="es-ES" sz="1200" b="1" dirty="0"/>
              <a:t>Creación y </a:t>
            </a:r>
            <a:r>
              <a:rPr lang="es-ES" sz="1200" b="1" dirty="0" err="1"/>
              <a:t>edicion</a:t>
            </a:r>
            <a:r>
              <a:rPr lang="es-ES" sz="1200" b="1" dirty="0"/>
              <a:t> de db.1.168.192</a:t>
            </a:r>
          </a:p>
          <a:p>
            <a:endParaRPr lang="es-ES" sz="1200" dirty="0">
              <a:solidFill>
                <a:srgbClr val="00B0F0"/>
              </a:solidFill>
            </a:endParaRPr>
          </a:p>
          <a:p>
            <a:r>
              <a:rPr lang="es-ES" sz="1200" dirty="0">
                <a:solidFill>
                  <a:srgbClr val="00B0F0"/>
                </a:solidFill>
              </a:rPr>
              <a:t>nano /</a:t>
            </a:r>
            <a:r>
              <a:rPr lang="es-ES" sz="1200" dirty="0" err="1">
                <a:solidFill>
                  <a:srgbClr val="00B0F0"/>
                </a:solidFill>
              </a:rPr>
              <a:t>etc</a:t>
            </a:r>
            <a:r>
              <a:rPr lang="es-ES" sz="1200" dirty="0">
                <a:solidFill>
                  <a:srgbClr val="00B0F0"/>
                </a:solidFill>
              </a:rPr>
              <a:t>/</a:t>
            </a:r>
            <a:r>
              <a:rPr lang="es-ES" sz="1200" dirty="0" err="1">
                <a:solidFill>
                  <a:srgbClr val="00B0F0"/>
                </a:solidFill>
              </a:rPr>
              <a:t>bind</a:t>
            </a:r>
            <a:r>
              <a:rPr lang="es-ES" sz="1200" dirty="0">
                <a:solidFill>
                  <a:srgbClr val="00B0F0"/>
                </a:solidFill>
              </a:rPr>
              <a:t>/zonas/db.1.168.192</a:t>
            </a:r>
          </a:p>
          <a:p>
            <a:endParaRPr lang="es-ES" sz="1200" dirty="0"/>
          </a:p>
          <a:p>
            <a:r>
              <a:rPr lang="es-ES" sz="1200" dirty="0"/>
              <a:t>;</a:t>
            </a:r>
          </a:p>
          <a:p>
            <a:r>
              <a:rPr lang="es-ES" sz="1200" dirty="0"/>
              <a:t>; BIND </a:t>
            </a:r>
            <a:r>
              <a:rPr lang="es-ES" sz="1200" dirty="0" err="1"/>
              <a:t>zone</a:t>
            </a:r>
            <a:r>
              <a:rPr lang="es-ES" sz="1200" dirty="0"/>
              <a:t> file </a:t>
            </a:r>
            <a:r>
              <a:rPr lang="es-ES" sz="1200" dirty="0" err="1"/>
              <a:t>for</a:t>
            </a:r>
            <a:r>
              <a:rPr lang="es-ES" sz="1200" dirty="0"/>
              <a:t> 192.168.1.xxx</a:t>
            </a:r>
          </a:p>
          <a:p>
            <a:r>
              <a:rPr lang="es-ES" sz="1200" dirty="0"/>
              <a:t>;</a:t>
            </a:r>
          </a:p>
          <a:p>
            <a:r>
              <a:rPr lang="es-ES" sz="1200" dirty="0"/>
              <a:t> </a:t>
            </a:r>
          </a:p>
          <a:p>
            <a:r>
              <a:rPr lang="es-ES" sz="1200" dirty="0"/>
              <a:t>$TTL    3D</a:t>
            </a:r>
          </a:p>
          <a:p>
            <a:r>
              <a:rPr lang="es-ES" sz="1200" dirty="0"/>
              <a:t>@	IN	SOA	ns.cimps2021.net.	root.cimps2022.net. (</a:t>
            </a:r>
          </a:p>
          <a:p>
            <a:r>
              <a:rPr lang="es-ES" sz="1200" dirty="0"/>
              <a:t>			2019061201		; serial</a:t>
            </a:r>
          </a:p>
          <a:p>
            <a:r>
              <a:rPr lang="es-ES" sz="1200" dirty="0"/>
              <a:t>			8H			; </a:t>
            </a:r>
            <a:r>
              <a:rPr lang="es-ES" sz="1200" dirty="0" err="1"/>
              <a:t>refresh</a:t>
            </a:r>
            <a:endParaRPr lang="es-ES" sz="1200" dirty="0"/>
          </a:p>
          <a:p>
            <a:r>
              <a:rPr lang="es-ES" sz="1200" dirty="0"/>
              <a:t>			2H			; </a:t>
            </a:r>
            <a:r>
              <a:rPr lang="es-ES" sz="1200" dirty="0" err="1"/>
              <a:t>retry</a:t>
            </a:r>
            <a:endParaRPr lang="es-ES" sz="1200" dirty="0"/>
          </a:p>
          <a:p>
            <a:r>
              <a:rPr lang="es-ES" sz="1200" dirty="0"/>
              <a:t>			4W			; expire</a:t>
            </a:r>
          </a:p>
          <a:p>
            <a:r>
              <a:rPr lang="es-ES" sz="1200" dirty="0"/>
              <a:t>			1D )			; </a:t>
            </a:r>
            <a:r>
              <a:rPr lang="es-ES" sz="1200" dirty="0" err="1"/>
              <a:t>minimum</a:t>
            </a:r>
            <a:endParaRPr lang="es-ES" sz="1200" dirty="0"/>
          </a:p>
          <a:p>
            <a:r>
              <a:rPr lang="es-ES" sz="1200" dirty="0"/>
              <a:t>;</a:t>
            </a:r>
          </a:p>
          <a:p>
            <a:r>
              <a:rPr lang="es-ES" sz="1200" dirty="0"/>
              <a:t>		NS	ns.cimps2022.net.	; </a:t>
            </a:r>
            <a:r>
              <a:rPr lang="es-ES" sz="1200" dirty="0" err="1"/>
              <a:t>Nameserver</a:t>
            </a:r>
            <a:r>
              <a:rPr lang="es-ES" sz="1200" dirty="0"/>
              <a:t> </a:t>
            </a:r>
            <a:r>
              <a:rPr lang="es-ES" sz="1200" dirty="0" err="1"/>
              <a:t>address</a:t>
            </a:r>
            <a:endParaRPr lang="es-ES" sz="1200" dirty="0"/>
          </a:p>
          <a:p>
            <a:r>
              <a:rPr lang="es-ES" sz="1200" dirty="0"/>
              <a:t> </a:t>
            </a:r>
          </a:p>
          <a:p>
            <a:r>
              <a:rPr lang="es-ES" sz="1200" dirty="0"/>
              <a:t>100             	PTR     server.cimps2022.net.</a:t>
            </a:r>
          </a:p>
          <a:p>
            <a:r>
              <a:rPr lang="es-ES" sz="1200" dirty="0"/>
              <a:t>100             	PTR     ns.cimps2022.net.</a:t>
            </a:r>
          </a:p>
          <a:p>
            <a:r>
              <a:rPr lang="es-ES" sz="1200" dirty="0"/>
              <a:t>100             	PTR     mail.cimps2022.net.</a:t>
            </a:r>
          </a:p>
          <a:p>
            <a:r>
              <a:rPr lang="es-ES" sz="1200" dirty="0"/>
              <a:t>101             	PTR     virtual.cimps2022.net.</a:t>
            </a:r>
          </a:p>
          <a:p>
            <a:r>
              <a:rPr lang="es-ES" sz="1200" dirty="0"/>
              <a:t>254             	PTR     router.cimps2022.net.</a:t>
            </a:r>
          </a:p>
          <a:p>
            <a:endParaRPr lang="es-ES" sz="1200" dirty="0"/>
          </a:p>
        </p:txBody>
      </p:sp>
      <p:sp>
        <p:nvSpPr>
          <p:cNvPr id="5" name="Título 1">
            <a:extLst>
              <a:ext uri="{FF2B5EF4-FFF2-40B4-BE49-F238E27FC236}">
                <a16:creationId xmlns:a16="http://schemas.microsoft.com/office/drawing/2014/main" id="{D1CD28E0-7EE4-B2F6-8A19-0E22D1A156FE}"/>
              </a:ext>
            </a:extLst>
          </p:cNvPr>
          <p:cNvSpPr>
            <a:spLocks noGrp="1"/>
          </p:cNvSpPr>
          <p:nvPr>
            <p:ph type="title"/>
          </p:nvPr>
        </p:nvSpPr>
        <p:spPr>
          <a:xfrm>
            <a:off x="252919" y="1123837"/>
            <a:ext cx="2947482" cy="4601183"/>
          </a:xfrm>
        </p:spPr>
        <p:txBody>
          <a:bodyPr/>
          <a:lstStyle/>
          <a:p>
            <a:pPr algn="ctr"/>
            <a:r>
              <a:rPr lang="es-ES" sz="3600" b="1" dirty="0"/>
              <a:t>DNS</a:t>
            </a:r>
            <a:br>
              <a:rPr lang="es-ES" sz="3600" b="1" dirty="0"/>
            </a:br>
            <a:br>
              <a:rPr lang="es-ES" sz="3600" b="1" dirty="0"/>
            </a:br>
            <a:r>
              <a:rPr lang="es-ES" sz="3600" b="1" dirty="0"/>
              <a:t>(Puerto 53)</a:t>
            </a:r>
            <a:endParaRPr lang="es-ES" sz="3600" dirty="0"/>
          </a:p>
        </p:txBody>
      </p:sp>
    </p:spTree>
    <p:extLst>
      <p:ext uri="{BB962C8B-B14F-4D97-AF65-F5344CB8AC3E}">
        <p14:creationId xmlns:p14="http://schemas.microsoft.com/office/powerpoint/2010/main" val="3332961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88426" y="782175"/>
            <a:ext cx="5727941" cy="3416320"/>
          </a:xfrm>
          <a:prstGeom prst="rect">
            <a:avLst/>
          </a:prstGeom>
          <a:noFill/>
        </p:spPr>
        <p:txBody>
          <a:bodyPr wrap="square" rtlCol="0">
            <a:spAutoFit/>
          </a:bodyPr>
          <a:lstStyle/>
          <a:p>
            <a:r>
              <a:rPr lang="de-DE" sz="1200" dirty="0">
                <a:hlinkClick r:id="rId2"/>
              </a:rPr>
              <a:t>https://dsantana.uas.edu.mx/index.php/2020/05/18/servidor-dns-local/</a:t>
            </a:r>
            <a:endParaRPr lang="de-DE" sz="1200" dirty="0"/>
          </a:p>
          <a:p>
            <a:endParaRPr lang="es-ES" sz="1200" dirty="0">
              <a:solidFill>
                <a:srgbClr val="00B0F0"/>
              </a:solidFill>
            </a:endParaRPr>
          </a:p>
          <a:p>
            <a:endParaRPr lang="es-ES" sz="1200" dirty="0">
              <a:solidFill>
                <a:srgbClr val="00B0F0"/>
              </a:solidFill>
            </a:endParaRPr>
          </a:p>
          <a:p>
            <a:r>
              <a:rPr lang="es-ES" sz="1200" b="1" dirty="0"/>
              <a:t>Edición de los DNS del sistema local</a:t>
            </a:r>
          </a:p>
          <a:p>
            <a:endParaRPr lang="es-ES" sz="1200" dirty="0"/>
          </a:p>
          <a:p>
            <a:r>
              <a:rPr lang="es-ES" sz="1200" dirty="0">
                <a:solidFill>
                  <a:srgbClr val="00B0F0"/>
                </a:solidFill>
              </a:rPr>
              <a:t>nano /</a:t>
            </a:r>
            <a:r>
              <a:rPr lang="es-ES" sz="1200" dirty="0" err="1">
                <a:solidFill>
                  <a:srgbClr val="00B0F0"/>
                </a:solidFill>
              </a:rPr>
              <a:t>etc</a:t>
            </a:r>
            <a:r>
              <a:rPr lang="es-ES" sz="1200" dirty="0">
                <a:solidFill>
                  <a:srgbClr val="00B0F0"/>
                </a:solidFill>
              </a:rPr>
              <a:t>/</a:t>
            </a:r>
            <a:r>
              <a:rPr lang="es-ES" sz="1200" dirty="0" err="1">
                <a:solidFill>
                  <a:srgbClr val="00B0F0"/>
                </a:solidFill>
              </a:rPr>
              <a:t>resolv.conf</a:t>
            </a:r>
            <a:endParaRPr lang="es-ES" sz="1200" dirty="0">
              <a:solidFill>
                <a:srgbClr val="00B0F0"/>
              </a:solidFill>
            </a:endParaRPr>
          </a:p>
          <a:p>
            <a:endParaRPr lang="en-US" sz="1200" dirty="0"/>
          </a:p>
          <a:p>
            <a:r>
              <a:rPr lang="en-US" sz="1200" dirty="0"/>
              <a:t>domain </a:t>
            </a:r>
            <a:r>
              <a:rPr lang="es-ES" sz="1200" dirty="0"/>
              <a:t>cimps2022</a:t>
            </a:r>
            <a:r>
              <a:rPr lang="en-US" sz="1200" dirty="0" err="1"/>
              <a:t>.net</a:t>
            </a:r>
            <a:endParaRPr lang="en-US" sz="1200" dirty="0"/>
          </a:p>
          <a:p>
            <a:r>
              <a:rPr lang="en-US" sz="1200" dirty="0"/>
              <a:t>search </a:t>
            </a:r>
            <a:r>
              <a:rPr lang="es-ES" sz="1200" dirty="0"/>
              <a:t>cimps2022</a:t>
            </a:r>
            <a:r>
              <a:rPr lang="en-US" sz="1200" dirty="0" err="1"/>
              <a:t>.net</a:t>
            </a:r>
            <a:endParaRPr lang="en-US" sz="1200" dirty="0"/>
          </a:p>
          <a:p>
            <a:r>
              <a:rPr lang="en-US" sz="1200" dirty="0" err="1"/>
              <a:t>nameserver</a:t>
            </a:r>
            <a:r>
              <a:rPr lang="en-US" sz="1200" dirty="0"/>
              <a:t> 127.0.0.1</a:t>
            </a:r>
          </a:p>
          <a:p>
            <a:endParaRPr lang="es-ES" sz="1200" dirty="0"/>
          </a:p>
          <a:p>
            <a:r>
              <a:rPr lang="es-ES" sz="1200" dirty="0"/>
              <a:t>sudo a2dissite 000-default.conf</a:t>
            </a:r>
          </a:p>
          <a:p>
            <a:r>
              <a:rPr lang="es-ES" sz="1200" dirty="0" err="1"/>
              <a:t>systemctl</a:t>
            </a:r>
            <a:r>
              <a:rPr lang="es-ES" sz="1200" dirty="0"/>
              <a:t> </a:t>
            </a:r>
            <a:r>
              <a:rPr lang="es-ES" sz="1200" dirty="0" err="1"/>
              <a:t>reload</a:t>
            </a:r>
            <a:r>
              <a:rPr lang="es-ES" sz="1200" dirty="0"/>
              <a:t> apache2</a:t>
            </a:r>
          </a:p>
          <a:p>
            <a:endParaRPr lang="es-ES" sz="1200" dirty="0"/>
          </a:p>
          <a:p>
            <a:r>
              <a:rPr lang="es-ES" sz="1200" b="1" dirty="0"/>
              <a:t>Reinicio de Bind9</a:t>
            </a:r>
          </a:p>
          <a:p>
            <a:r>
              <a:rPr lang="es-ES" sz="1200" dirty="0" err="1"/>
              <a:t>systemctl</a:t>
            </a:r>
            <a:r>
              <a:rPr lang="es-ES" sz="1200" dirty="0"/>
              <a:t> </a:t>
            </a:r>
            <a:r>
              <a:rPr lang="es-ES" sz="1200" dirty="0" err="1"/>
              <a:t>restart</a:t>
            </a:r>
            <a:r>
              <a:rPr lang="es-ES" sz="1200" dirty="0"/>
              <a:t> bind9</a:t>
            </a:r>
          </a:p>
          <a:p>
            <a:endParaRPr lang="es-ES" sz="1200" dirty="0"/>
          </a:p>
          <a:p>
            <a:endParaRPr lang="es-ES" sz="1200" dirty="0"/>
          </a:p>
        </p:txBody>
      </p:sp>
      <p:sp>
        <p:nvSpPr>
          <p:cNvPr id="5" name="Título 1">
            <a:extLst>
              <a:ext uri="{FF2B5EF4-FFF2-40B4-BE49-F238E27FC236}">
                <a16:creationId xmlns:a16="http://schemas.microsoft.com/office/drawing/2014/main" id="{D1CD28E0-7EE4-B2F6-8A19-0E22D1A156FE}"/>
              </a:ext>
            </a:extLst>
          </p:cNvPr>
          <p:cNvSpPr>
            <a:spLocks noGrp="1"/>
          </p:cNvSpPr>
          <p:nvPr>
            <p:ph type="title"/>
          </p:nvPr>
        </p:nvSpPr>
        <p:spPr>
          <a:xfrm>
            <a:off x="252919" y="1123837"/>
            <a:ext cx="2947482" cy="4601183"/>
          </a:xfrm>
        </p:spPr>
        <p:txBody>
          <a:bodyPr/>
          <a:lstStyle/>
          <a:p>
            <a:pPr algn="ctr"/>
            <a:r>
              <a:rPr lang="es-ES" sz="3600" b="1" dirty="0"/>
              <a:t>DNS</a:t>
            </a:r>
            <a:br>
              <a:rPr lang="es-ES" sz="3600" b="1" dirty="0"/>
            </a:br>
            <a:br>
              <a:rPr lang="es-ES" sz="3600" b="1" dirty="0"/>
            </a:br>
            <a:r>
              <a:rPr lang="es-ES" sz="3600" b="1" dirty="0"/>
              <a:t>(Puerto 53)</a:t>
            </a:r>
            <a:endParaRPr lang="es-ES" sz="3600" dirty="0"/>
          </a:p>
        </p:txBody>
      </p:sp>
    </p:spTree>
    <p:extLst>
      <p:ext uri="{BB962C8B-B14F-4D97-AF65-F5344CB8AC3E}">
        <p14:creationId xmlns:p14="http://schemas.microsoft.com/office/powerpoint/2010/main" val="205328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E09BDE-58F1-4CC4-ECFE-AB4FB7546E93}"/>
              </a:ext>
            </a:extLst>
          </p:cNvPr>
          <p:cNvSpPr>
            <a:spLocks noGrp="1"/>
          </p:cNvSpPr>
          <p:nvPr>
            <p:ph type="title"/>
          </p:nvPr>
        </p:nvSpPr>
        <p:spPr>
          <a:xfrm>
            <a:off x="252919" y="1123837"/>
            <a:ext cx="2947482" cy="4601183"/>
          </a:xfrm>
        </p:spPr>
        <p:txBody>
          <a:bodyPr>
            <a:normAutofit/>
          </a:bodyPr>
          <a:lstStyle/>
          <a:p>
            <a:pPr algn="ctr"/>
            <a:r>
              <a:rPr lang="es-ES" b="1" dirty="0"/>
              <a:t>Linux</a:t>
            </a:r>
            <a:endParaRPr lang="es-MX" b="1" dirty="0"/>
          </a:p>
        </p:txBody>
      </p:sp>
      <p:sp>
        <p:nvSpPr>
          <p:cNvPr id="3" name="Marcador de contenido 2">
            <a:extLst>
              <a:ext uri="{FF2B5EF4-FFF2-40B4-BE49-F238E27FC236}">
                <a16:creationId xmlns:a16="http://schemas.microsoft.com/office/drawing/2014/main" id="{9F541B69-581F-361C-93E6-0AB516656EC9}"/>
              </a:ext>
            </a:extLst>
          </p:cNvPr>
          <p:cNvSpPr>
            <a:spLocks noGrp="1"/>
          </p:cNvSpPr>
          <p:nvPr>
            <p:ph idx="1"/>
          </p:nvPr>
        </p:nvSpPr>
        <p:spPr>
          <a:xfrm>
            <a:off x="3869267" y="864108"/>
            <a:ext cx="3585891" cy="5120640"/>
          </a:xfrm>
        </p:spPr>
        <p:txBody>
          <a:bodyPr>
            <a:normAutofit/>
          </a:bodyPr>
          <a:lstStyle/>
          <a:p>
            <a:pPr marL="0" indent="0">
              <a:buNone/>
            </a:pPr>
            <a:r>
              <a:rPr lang="es-ES" dirty="0">
                <a:hlinkClick r:id="rId2"/>
              </a:rPr>
              <a:t>https://www.linux.org/</a:t>
            </a:r>
            <a:endParaRPr lang="es-ES" dirty="0"/>
          </a:p>
          <a:p>
            <a:pPr marL="0" indent="0">
              <a:buNone/>
            </a:pPr>
            <a:endParaRPr lang="es-ES" dirty="0"/>
          </a:p>
          <a:p>
            <a:r>
              <a:rPr lang="es-ES" dirty="0"/>
              <a:t>GNU</a:t>
            </a:r>
          </a:p>
          <a:p>
            <a:r>
              <a:rPr lang="es-ES" dirty="0"/>
              <a:t>Open </a:t>
            </a:r>
            <a:r>
              <a:rPr lang="es-ES" dirty="0" err="1"/>
              <a:t>Source</a:t>
            </a:r>
            <a:endParaRPr lang="es-ES" dirty="0"/>
          </a:p>
        </p:txBody>
      </p:sp>
      <p:pic>
        <p:nvPicPr>
          <p:cNvPr id="4" name="Imagen 3" descr="Logo Linux PNG transparente - StickPNG">
            <a:extLst>
              <a:ext uri="{FF2B5EF4-FFF2-40B4-BE49-F238E27FC236}">
                <a16:creationId xmlns:a16="http://schemas.microsoft.com/office/drawing/2014/main" id="{D4A01E9A-867F-3DD7-C5F1-002DD87D18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818120" y="1416492"/>
            <a:ext cx="3474720" cy="4025015"/>
          </a:xfrm>
          <a:prstGeom prst="rect">
            <a:avLst/>
          </a:prstGeom>
          <a:noFill/>
        </p:spPr>
      </p:pic>
    </p:spTree>
    <p:extLst>
      <p:ext uri="{BB962C8B-B14F-4D97-AF65-F5344CB8AC3E}">
        <p14:creationId xmlns:p14="http://schemas.microsoft.com/office/powerpoint/2010/main" val="269852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601183"/>
          </a:xfrm>
        </p:spPr>
        <p:txBody>
          <a:bodyPr>
            <a:normAutofit/>
          </a:bodyPr>
          <a:lstStyle/>
          <a:p>
            <a:pPr algn="ctr"/>
            <a:r>
              <a:rPr lang="es-ES" b="1" dirty="0" err="1"/>
              <a:t>Debian</a:t>
            </a:r>
            <a:endParaRPr lang="es-ES" b="1" dirty="0"/>
          </a:p>
        </p:txBody>
      </p:sp>
      <p:sp>
        <p:nvSpPr>
          <p:cNvPr id="3" name="Marcador de contenido 2"/>
          <p:cNvSpPr>
            <a:spLocks noGrp="1"/>
          </p:cNvSpPr>
          <p:nvPr>
            <p:ph idx="1"/>
          </p:nvPr>
        </p:nvSpPr>
        <p:spPr>
          <a:xfrm>
            <a:off x="3869267" y="864108"/>
            <a:ext cx="3585891" cy="5120640"/>
          </a:xfrm>
        </p:spPr>
        <p:txBody>
          <a:bodyPr>
            <a:normAutofit/>
          </a:bodyPr>
          <a:lstStyle/>
          <a:p>
            <a:pPr marL="0" indent="0">
              <a:buNone/>
            </a:pPr>
            <a:r>
              <a:rPr lang="es-ES" dirty="0">
                <a:hlinkClick r:id="rId2"/>
              </a:rPr>
              <a:t>https://www.debian.org/</a:t>
            </a:r>
            <a:endParaRPr lang="es-ES" dirty="0"/>
          </a:p>
          <a:p>
            <a:pPr marL="0" indent="0">
              <a:buNone/>
            </a:pPr>
            <a:endParaRPr lang="es-ES" dirty="0"/>
          </a:p>
          <a:p>
            <a:r>
              <a:rPr lang="es-ES" dirty="0"/>
              <a:t>GNU</a:t>
            </a:r>
          </a:p>
          <a:p>
            <a:r>
              <a:rPr lang="es-ES" dirty="0"/>
              <a:t>Open </a:t>
            </a:r>
            <a:r>
              <a:rPr lang="es-ES" dirty="0" err="1"/>
              <a:t>Source</a:t>
            </a:r>
            <a:endParaRPr lang="es-ES" dirty="0"/>
          </a:p>
          <a:p>
            <a:r>
              <a:rPr lang="es-ES" dirty="0"/>
              <a:t>hola</a:t>
            </a:r>
          </a:p>
        </p:txBody>
      </p:sp>
      <p:pic>
        <p:nvPicPr>
          <p:cNvPr id="3074" name="Picture 2">
            <a:extLst>
              <a:ext uri="{FF2B5EF4-FFF2-40B4-BE49-F238E27FC236}">
                <a16:creationId xmlns:a16="http://schemas.microsoft.com/office/drawing/2014/main" id="{BD6AF2BD-01F4-3315-7781-89F7DCAA92B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036" r="23894"/>
          <a:stretch/>
        </p:blipFill>
        <p:spPr bwMode="auto">
          <a:xfrm>
            <a:off x="7818120" y="1552171"/>
            <a:ext cx="3474720" cy="375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781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2947482" cy="4601183"/>
          </a:xfrm>
        </p:spPr>
        <p:txBody>
          <a:bodyPr>
            <a:normAutofit/>
          </a:bodyPr>
          <a:lstStyle/>
          <a:p>
            <a:pPr algn="ctr"/>
            <a:r>
              <a:rPr lang="es-ES" b="1" dirty="0"/>
              <a:t>Internet</a:t>
            </a:r>
          </a:p>
        </p:txBody>
      </p:sp>
      <p:sp>
        <p:nvSpPr>
          <p:cNvPr id="3" name="Marcador de contenido 2"/>
          <p:cNvSpPr>
            <a:spLocks noGrp="1"/>
          </p:cNvSpPr>
          <p:nvPr>
            <p:ph idx="1"/>
          </p:nvPr>
        </p:nvSpPr>
        <p:spPr>
          <a:xfrm>
            <a:off x="3869267" y="864108"/>
            <a:ext cx="3585891" cy="5120640"/>
          </a:xfrm>
        </p:spPr>
        <p:txBody>
          <a:bodyPr>
            <a:normAutofit/>
          </a:bodyPr>
          <a:lstStyle/>
          <a:p>
            <a:r>
              <a:rPr lang="es-ES" dirty="0"/>
              <a:t>Red</a:t>
            </a:r>
          </a:p>
          <a:p>
            <a:r>
              <a:rPr lang="es-ES" dirty="0"/>
              <a:t>PC, Servidor, Dispositivos</a:t>
            </a:r>
          </a:p>
          <a:p>
            <a:r>
              <a:rPr lang="es-MX" dirty="0"/>
              <a:t>Hub, </a:t>
            </a:r>
            <a:r>
              <a:rPr lang="es-ES" dirty="0"/>
              <a:t>Switch, </a:t>
            </a:r>
            <a:r>
              <a:rPr lang="es-MX" dirty="0"/>
              <a:t>Switch Administrables</a:t>
            </a:r>
            <a:endParaRPr lang="es-ES" dirty="0"/>
          </a:p>
          <a:p>
            <a:r>
              <a:rPr lang="es-ES" dirty="0" err="1"/>
              <a:t>Router</a:t>
            </a:r>
            <a:endParaRPr lang="es-ES" dirty="0"/>
          </a:p>
          <a:p>
            <a:pPr lvl="1"/>
            <a:r>
              <a:rPr lang="es-ES" dirty="0"/>
              <a:t>IP Publica - WAN</a:t>
            </a:r>
          </a:p>
          <a:p>
            <a:pPr lvl="1"/>
            <a:r>
              <a:rPr lang="es-ES" dirty="0"/>
              <a:t>IP - LAN</a:t>
            </a:r>
          </a:p>
          <a:p>
            <a:pPr lvl="1"/>
            <a:r>
              <a:rPr lang="es-ES" dirty="0"/>
              <a:t>DHCP</a:t>
            </a:r>
          </a:p>
          <a:p>
            <a:pPr lvl="1"/>
            <a:r>
              <a:rPr lang="es-ES" dirty="0"/>
              <a:t>DNS (</a:t>
            </a:r>
            <a:r>
              <a:rPr lang="es-ES" dirty="0">
                <a:solidFill>
                  <a:srgbClr val="FF0000"/>
                </a:solidFill>
                <a:sym typeface="Wingdings" panose="05000000000000000000" pitchFamily="2" charset="2"/>
              </a:rPr>
              <a:t></a:t>
            </a:r>
            <a:r>
              <a:rPr lang="es-ES" dirty="0"/>
              <a:t>)</a:t>
            </a:r>
          </a:p>
          <a:p>
            <a:pPr lvl="1"/>
            <a:r>
              <a:rPr lang="es-ES" dirty="0"/>
              <a:t>NAT</a:t>
            </a:r>
          </a:p>
          <a:p>
            <a:pPr lvl="1"/>
            <a:endParaRPr lang="es-ES" dirty="0"/>
          </a:p>
        </p:txBody>
      </p:sp>
      <p:pic>
        <p:nvPicPr>
          <p:cNvPr id="5122" name="Picture 2" descr="png-internet-internet-icon-1600 - Asociación Mexicana de Estudios  Internacionales A.C.">
            <a:extLst>
              <a:ext uri="{FF2B5EF4-FFF2-40B4-BE49-F238E27FC236}">
                <a16:creationId xmlns:a16="http://schemas.microsoft.com/office/drawing/2014/main" id="{A64A5C90-BC64-AFBD-51B9-6CAFAB639A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818120" y="1691640"/>
            <a:ext cx="3474720" cy="3474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494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Puertos mas usados en Internet</a:t>
            </a:r>
          </a:p>
        </p:txBody>
      </p:sp>
      <p:sp>
        <p:nvSpPr>
          <p:cNvPr id="3" name="Marcador de contenido 2"/>
          <p:cNvSpPr>
            <a:spLocks noGrp="1"/>
          </p:cNvSpPr>
          <p:nvPr>
            <p:ph idx="1"/>
          </p:nvPr>
        </p:nvSpPr>
        <p:spPr>
          <a:xfrm>
            <a:off x="3930868" y="791308"/>
            <a:ext cx="2947482" cy="5254868"/>
          </a:xfrm>
        </p:spPr>
        <p:txBody>
          <a:bodyPr>
            <a:normAutofit/>
          </a:bodyPr>
          <a:lstStyle/>
          <a:p>
            <a:r>
              <a:rPr lang="es-ES" dirty="0">
                <a:solidFill>
                  <a:srgbClr val="FF0000"/>
                </a:solidFill>
              </a:rPr>
              <a:t>7	</a:t>
            </a:r>
            <a:r>
              <a:rPr lang="es-ES" dirty="0"/>
              <a:t>Echo</a:t>
            </a:r>
          </a:p>
          <a:p>
            <a:r>
              <a:rPr lang="es-ES" dirty="0">
                <a:solidFill>
                  <a:srgbClr val="FF0000"/>
                </a:solidFill>
              </a:rPr>
              <a:t>19	</a:t>
            </a:r>
            <a:r>
              <a:rPr lang="es-ES" dirty="0" err="1"/>
              <a:t>Chargen</a:t>
            </a:r>
            <a:endParaRPr lang="es-ES" dirty="0"/>
          </a:p>
          <a:p>
            <a:r>
              <a:rPr lang="es-ES" dirty="0">
                <a:solidFill>
                  <a:srgbClr val="FF0000"/>
                </a:solidFill>
              </a:rPr>
              <a:t>20	</a:t>
            </a:r>
            <a:r>
              <a:rPr lang="es-ES" dirty="0"/>
              <a:t>FTP-Data</a:t>
            </a:r>
          </a:p>
          <a:p>
            <a:r>
              <a:rPr lang="es-ES" dirty="0">
                <a:solidFill>
                  <a:srgbClr val="FF0000"/>
                </a:solidFill>
              </a:rPr>
              <a:t>21	</a:t>
            </a:r>
            <a:r>
              <a:rPr lang="es-ES" dirty="0"/>
              <a:t>FTP-Control</a:t>
            </a:r>
          </a:p>
          <a:p>
            <a:r>
              <a:rPr lang="es-ES" dirty="0"/>
              <a:t> </a:t>
            </a:r>
            <a:r>
              <a:rPr lang="es-ES" dirty="0">
                <a:solidFill>
                  <a:srgbClr val="FF0000"/>
                </a:solidFill>
              </a:rPr>
              <a:t>22	</a:t>
            </a:r>
            <a:r>
              <a:rPr lang="es-ES" dirty="0"/>
              <a:t>SSH</a:t>
            </a:r>
          </a:p>
          <a:p>
            <a:r>
              <a:rPr lang="es-ES" dirty="0"/>
              <a:t>25	SMTP</a:t>
            </a:r>
          </a:p>
          <a:p>
            <a:r>
              <a:rPr lang="es-ES" dirty="0">
                <a:solidFill>
                  <a:srgbClr val="FF0000"/>
                </a:solidFill>
              </a:rPr>
              <a:t>53	</a:t>
            </a:r>
            <a:r>
              <a:rPr lang="es-ES" dirty="0"/>
              <a:t>DNS</a:t>
            </a:r>
          </a:p>
          <a:p>
            <a:r>
              <a:rPr lang="es-ES" dirty="0">
                <a:solidFill>
                  <a:srgbClr val="FF0000"/>
                </a:solidFill>
              </a:rPr>
              <a:t>67	</a:t>
            </a:r>
            <a:r>
              <a:rPr lang="es-ES" dirty="0"/>
              <a:t>DHCP-Server</a:t>
            </a:r>
          </a:p>
        </p:txBody>
      </p:sp>
      <p:sp>
        <p:nvSpPr>
          <p:cNvPr id="35" name="Marcador de contenido 2">
            <a:extLst>
              <a:ext uri="{FF2B5EF4-FFF2-40B4-BE49-F238E27FC236}">
                <a16:creationId xmlns:a16="http://schemas.microsoft.com/office/drawing/2014/main" id="{4BB3FE23-CB39-4343-E35A-3D9D64E17F0A}"/>
              </a:ext>
            </a:extLst>
          </p:cNvPr>
          <p:cNvSpPr txBox="1">
            <a:spLocks/>
          </p:cNvSpPr>
          <p:nvPr/>
        </p:nvSpPr>
        <p:spPr>
          <a:xfrm>
            <a:off x="7468081" y="794240"/>
            <a:ext cx="2947482" cy="5254868"/>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s-ES" dirty="0">
                <a:solidFill>
                  <a:srgbClr val="FF0000"/>
                </a:solidFill>
              </a:rPr>
              <a:t>68	</a:t>
            </a:r>
            <a:r>
              <a:rPr lang="es-ES" dirty="0"/>
              <a:t>DHCP-Client</a:t>
            </a:r>
          </a:p>
          <a:p>
            <a:r>
              <a:rPr lang="es-ES" dirty="0">
                <a:solidFill>
                  <a:srgbClr val="FF0000"/>
                </a:solidFill>
              </a:rPr>
              <a:t>80	</a:t>
            </a:r>
            <a:r>
              <a:rPr lang="es-ES" dirty="0"/>
              <a:t>HTTP</a:t>
            </a:r>
          </a:p>
          <a:p>
            <a:r>
              <a:rPr lang="es-ES" dirty="0"/>
              <a:t>443	HTTPS</a:t>
            </a:r>
          </a:p>
          <a:p>
            <a:r>
              <a:rPr lang="es-ES" dirty="0">
                <a:solidFill>
                  <a:srgbClr val="FF0000"/>
                </a:solidFill>
              </a:rPr>
              <a:t>3306	</a:t>
            </a:r>
            <a:r>
              <a:rPr lang="es-ES" dirty="0"/>
              <a:t>MySQL</a:t>
            </a:r>
          </a:p>
          <a:p>
            <a:r>
              <a:rPr lang="es-ES" dirty="0"/>
              <a:t>8080	Proxy</a:t>
            </a:r>
          </a:p>
          <a:p>
            <a:r>
              <a:rPr lang="es-ES" dirty="0"/>
              <a:t>5938.	</a:t>
            </a:r>
            <a:r>
              <a:rPr lang="es-ES" dirty="0" err="1"/>
              <a:t>Team</a:t>
            </a:r>
            <a:r>
              <a:rPr lang="es-ES" dirty="0"/>
              <a:t> </a:t>
            </a:r>
            <a:r>
              <a:rPr lang="es-ES" dirty="0" err="1"/>
              <a:t>Viewer</a:t>
            </a:r>
            <a:endParaRPr lang="es-ES" dirty="0"/>
          </a:p>
        </p:txBody>
      </p:sp>
    </p:spTree>
    <p:extLst>
      <p:ext uri="{BB962C8B-B14F-4D97-AF65-F5344CB8AC3E}">
        <p14:creationId xmlns:p14="http://schemas.microsoft.com/office/powerpoint/2010/main" val="2567956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NAT</a:t>
            </a:r>
          </a:p>
        </p:txBody>
      </p:sp>
      <p:sp>
        <p:nvSpPr>
          <p:cNvPr id="3" name="Marcador de contenido 2"/>
          <p:cNvSpPr>
            <a:spLocks noGrp="1"/>
          </p:cNvSpPr>
          <p:nvPr>
            <p:ph idx="1"/>
          </p:nvPr>
        </p:nvSpPr>
        <p:spPr/>
        <p:txBody>
          <a:bodyPr/>
          <a:lstStyle/>
          <a:p>
            <a:r>
              <a:rPr lang="es-ES" dirty="0"/>
              <a:t>NAT – Network </a:t>
            </a:r>
            <a:r>
              <a:rPr lang="es-ES" dirty="0" err="1"/>
              <a:t>Address</a:t>
            </a:r>
            <a:r>
              <a:rPr lang="es-ES" dirty="0"/>
              <a:t> </a:t>
            </a:r>
            <a:r>
              <a:rPr lang="es-ES" dirty="0" err="1"/>
              <a:t>Translation</a:t>
            </a:r>
            <a:endParaRPr lang="es-ES" dirty="0"/>
          </a:p>
          <a:p>
            <a:pPr lvl="1"/>
            <a:r>
              <a:rPr lang="es-ES" dirty="0" err="1"/>
              <a:t>Masquerade</a:t>
            </a:r>
            <a:r>
              <a:rPr lang="es-ES" dirty="0"/>
              <a:t> – enmascara el contenido que pasa por una tarjeta de red para una red definida</a:t>
            </a:r>
            <a:endParaRPr lang="es-ES" dirty="0">
              <a:hlinkClick r:id="rId2"/>
            </a:endParaRPr>
          </a:p>
          <a:p>
            <a:pPr lvl="1"/>
            <a:r>
              <a:rPr lang="es-ES" dirty="0">
                <a:hlinkClick r:id="rId2"/>
              </a:rPr>
              <a:t>www.google.com</a:t>
            </a:r>
            <a:r>
              <a:rPr lang="es-ES" dirty="0"/>
              <a:t> -&gt; 8.8.8.8</a:t>
            </a:r>
          </a:p>
          <a:p>
            <a:pPr lvl="1"/>
            <a:r>
              <a:rPr lang="es-ES" dirty="0"/>
              <a:t>dsantana.uas.edu.mx -&gt; 148.227.227.7</a:t>
            </a:r>
          </a:p>
          <a:p>
            <a:pPr lvl="1"/>
            <a:endParaRPr lang="es-ES" dirty="0"/>
          </a:p>
        </p:txBody>
      </p:sp>
    </p:spTree>
    <p:extLst>
      <p:ext uri="{BB962C8B-B14F-4D97-AF65-F5344CB8AC3E}">
        <p14:creationId xmlns:p14="http://schemas.microsoft.com/office/powerpoint/2010/main" val="417156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Instalación de </a:t>
            </a:r>
            <a:r>
              <a:rPr lang="es-ES" b="1" dirty="0" err="1"/>
              <a:t>Debian</a:t>
            </a:r>
            <a:endParaRPr lang="es-ES" b="1" dirty="0"/>
          </a:p>
        </p:txBody>
      </p:sp>
      <p:sp>
        <p:nvSpPr>
          <p:cNvPr id="3" name="Marcador de contenido 2"/>
          <p:cNvSpPr>
            <a:spLocks noGrp="1"/>
          </p:cNvSpPr>
          <p:nvPr>
            <p:ph idx="1"/>
          </p:nvPr>
        </p:nvSpPr>
        <p:spPr/>
        <p:txBody>
          <a:bodyPr>
            <a:normAutofit/>
          </a:bodyPr>
          <a:lstStyle/>
          <a:p>
            <a:r>
              <a:rPr lang="es-ES" dirty="0"/>
              <a:t>Configuración  de la maquia virtual con 2 adaptadores de red, 1 haciendo bridge con el Ethernet y el segundo configurado en </a:t>
            </a:r>
            <a:r>
              <a:rPr lang="es-ES" dirty="0" err="1"/>
              <a:t>inet</a:t>
            </a:r>
            <a:r>
              <a:rPr lang="es-ES" dirty="0"/>
              <a:t>.</a:t>
            </a:r>
          </a:p>
          <a:p>
            <a:r>
              <a:rPr lang="es-ES" dirty="0"/>
              <a:t>Usuarios: </a:t>
            </a:r>
            <a:r>
              <a:rPr lang="es-ES" dirty="0" err="1"/>
              <a:t>root</a:t>
            </a:r>
            <a:r>
              <a:rPr lang="es-ES" dirty="0"/>
              <a:t> con </a:t>
            </a:r>
            <a:r>
              <a:rPr lang="es-ES" dirty="0" err="1"/>
              <a:t>password</a:t>
            </a:r>
            <a:r>
              <a:rPr lang="es-ES" dirty="0"/>
              <a:t> </a:t>
            </a:r>
            <a:r>
              <a:rPr lang="es-ES" dirty="0" err="1"/>
              <a:t>debian</a:t>
            </a:r>
            <a:r>
              <a:rPr lang="es-ES" dirty="0"/>
              <a:t>, </a:t>
            </a:r>
            <a:r>
              <a:rPr lang="es-ES" dirty="0" err="1"/>
              <a:t>debian</a:t>
            </a:r>
            <a:r>
              <a:rPr lang="es-ES" dirty="0"/>
              <a:t> con </a:t>
            </a:r>
            <a:r>
              <a:rPr lang="es-ES" dirty="0" err="1"/>
              <a:t>password</a:t>
            </a:r>
            <a:r>
              <a:rPr lang="es-ES" dirty="0"/>
              <a:t> </a:t>
            </a:r>
            <a:r>
              <a:rPr lang="es-ES" dirty="0" err="1"/>
              <a:t>debian</a:t>
            </a:r>
            <a:r>
              <a:rPr lang="es-ES" dirty="0"/>
              <a:t>.</a:t>
            </a:r>
          </a:p>
          <a:p>
            <a:r>
              <a:rPr lang="es-ES" dirty="0"/>
              <a:t>En los paquetes de instalación solo seleccionar </a:t>
            </a:r>
            <a:br>
              <a:rPr lang="es-ES" dirty="0"/>
            </a:br>
            <a:r>
              <a:rPr lang="es-ES" dirty="0"/>
              <a:t>	Servidor web</a:t>
            </a:r>
            <a:br>
              <a:rPr lang="es-ES" dirty="0"/>
            </a:br>
            <a:r>
              <a:rPr lang="es-ES" dirty="0"/>
              <a:t>	Servidor SSH</a:t>
            </a:r>
            <a:br>
              <a:rPr lang="es-ES" dirty="0"/>
            </a:br>
            <a:r>
              <a:rPr lang="es-ES" dirty="0"/>
              <a:t>	Herramientas del sistema</a:t>
            </a:r>
            <a:br>
              <a:rPr lang="es-ES" dirty="0"/>
            </a:br>
            <a:r>
              <a:rPr lang="es-ES" b="1" dirty="0"/>
              <a:t>Nota: </a:t>
            </a:r>
            <a:r>
              <a:rPr lang="es-ES" dirty="0"/>
              <a:t>no seleccionar entorno grafico, por que consume mas recursos.</a:t>
            </a:r>
          </a:p>
          <a:p>
            <a:r>
              <a:rPr lang="es-ES" dirty="0"/>
              <a:t>Utilizar replica de red.</a:t>
            </a:r>
            <a:br>
              <a:rPr lang="es-ES" dirty="0"/>
            </a:br>
            <a:r>
              <a:rPr lang="es-ES" dirty="0"/>
              <a:t>	Seleccionar como servidor de replicas Francia.</a:t>
            </a:r>
          </a:p>
        </p:txBody>
      </p:sp>
    </p:spTree>
    <p:extLst>
      <p:ext uri="{BB962C8B-B14F-4D97-AF65-F5344CB8AC3E}">
        <p14:creationId xmlns:p14="http://schemas.microsoft.com/office/powerpoint/2010/main" val="387332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Instalación de Debian</a:t>
            </a:r>
          </a:p>
        </p:txBody>
      </p:sp>
      <p:sp>
        <p:nvSpPr>
          <p:cNvPr id="3" name="Marcador de contenido 2"/>
          <p:cNvSpPr>
            <a:spLocks noGrp="1"/>
          </p:cNvSpPr>
          <p:nvPr>
            <p:ph idx="1"/>
          </p:nvPr>
        </p:nvSpPr>
        <p:spPr/>
        <p:txBody>
          <a:bodyPr>
            <a:normAutofit/>
          </a:bodyPr>
          <a:lstStyle/>
          <a:p>
            <a:pPr marL="0" indent="0">
              <a:buNone/>
            </a:pPr>
            <a:r>
              <a:rPr lang="es-ES" sz="1200" dirty="0"/>
              <a:t>Comando para saber la dirección </a:t>
            </a:r>
            <a:r>
              <a:rPr lang="es-ES" sz="1200" dirty="0" err="1"/>
              <a:t>ip</a:t>
            </a:r>
            <a:r>
              <a:rPr lang="es-ES" sz="1200" dirty="0"/>
              <a:t>: </a:t>
            </a:r>
            <a:r>
              <a:rPr lang="es-ES" sz="1200" dirty="0" err="1"/>
              <a:t>ip</a:t>
            </a:r>
            <a:r>
              <a:rPr lang="es-ES" sz="1200" dirty="0"/>
              <a:t> </a:t>
            </a:r>
            <a:r>
              <a:rPr lang="es-ES" sz="1200" dirty="0" err="1"/>
              <a:t>addr</a:t>
            </a:r>
            <a:endParaRPr lang="es-ES" sz="1200" dirty="0"/>
          </a:p>
          <a:p>
            <a:pPr marL="0" indent="0">
              <a:buNone/>
            </a:pPr>
            <a:r>
              <a:rPr lang="es-ES" sz="1200" dirty="0"/>
              <a:t>nano: es el comando que usaran para editar los archivos.</a:t>
            </a:r>
          </a:p>
          <a:p>
            <a:pPr marL="0" indent="0">
              <a:buNone/>
            </a:pPr>
            <a:endParaRPr lang="es-ES" sz="1200" dirty="0"/>
          </a:p>
          <a:p>
            <a:pPr marL="0" indent="0">
              <a:buNone/>
            </a:pPr>
            <a:r>
              <a:rPr lang="es-ES" sz="1200" b="1" dirty="0"/>
              <a:t>Apache2</a:t>
            </a:r>
          </a:p>
          <a:p>
            <a:pPr marL="0" indent="0">
              <a:buNone/>
            </a:pPr>
            <a:r>
              <a:rPr lang="es-ES" sz="1200" dirty="0"/>
              <a:t>Archivo default web o la pagina que abre el servidor al escribir la dirección IP se encuentra </a:t>
            </a:r>
            <a:r>
              <a:rPr lang="es-ES" sz="1200" dirty="0" err="1"/>
              <a:t>aqui</a:t>
            </a:r>
            <a:endParaRPr lang="es-ES" sz="1200" dirty="0"/>
          </a:p>
          <a:p>
            <a:pPr marL="0" indent="0">
              <a:buNone/>
            </a:pPr>
            <a:r>
              <a:rPr lang="es-ES" sz="1200" dirty="0"/>
              <a:t>/</a:t>
            </a:r>
            <a:r>
              <a:rPr lang="es-ES" sz="1200" dirty="0" err="1"/>
              <a:t>var</a:t>
            </a:r>
            <a:r>
              <a:rPr lang="es-ES" sz="1200" dirty="0"/>
              <a:t>/www/</a:t>
            </a:r>
            <a:r>
              <a:rPr lang="es-ES" sz="1200" dirty="0" err="1"/>
              <a:t>html</a:t>
            </a:r>
            <a:r>
              <a:rPr lang="es-ES" sz="1200" dirty="0"/>
              <a:t>/index.html</a:t>
            </a:r>
          </a:p>
          <a:p>
            <a:pPr marL="0" indent="0">
              <a:buNone/>
            </a:pPr>
            <a:endParaRPr lang="es-ES" sz="1200" dirty="0"/>
          </a:p>
          <a:p>
            <a:pPr marL="0" indent="0">
              <a:buNone/>
            </a:pPr>
            <a:r>
              <a:rPr lang="es-ES" sz="1200" b="1" dirty="0"/>
              <a:t>Tarjeta de red</a:t>
            </a:r>
          </a:p>
          <a:p>
            <a:pPr marL="0" indent="0">
              <a:buNone/>
            </a:pPr>
            <a:r>
              <a:rPr lang="es-ES" sz="1200" dirty="0"/>
              <a:t>/</a:t>
            </a:r>
            <a:r>
              <a:rPr lang="es-ES" sz="1200" dirty="0" err="1"/>
              <a:t>etc</a:t>
            </a:r>
            <a:r>
              <a:rPr lang="es-ES" sz="1200" dirty="0"/>
              <a:t>/</a:t>
            </a:r>
            <a:r>
              <a:rPr lang="es-ES" sz="1200" dirty="0" err="1"/>
              <a:t>network</a:t>
            </a:r>
            <a:r>
              <a:rPr lang="es-ES" sz="1200" dirty="0"/>
              <a:t>/interfaces</a:t>
            </a:r>
          </a:p>
          <a:p>
            <a:pPr marL="0" indent="0">
              <a:buNone/>
            </a:pPr>
            <a:endParaRPr lang="es-ES" sz="1200" dirty="0"/>
          </a:p>
          <a:p>
            <a:pPr marL="0" indent="0">
              <a:buNone/>
            </a:pPr>
            <a:r>
              <a:rPr lang="es-ES" sz="1200" dirty="0"/>
              <a:t>Puertos abiertos por defecto: 80, 22</a:t>
            </a:r>
          </a:p>
          <a:p>
            <a:pPr marL="0" indent="0">
              <a:buNone/>
            </a:pPr>
            <a:endParaRPr lang="es-ES" sz="1200" dirty="0"/>
          </a:p>
          <a:p>
            <a:pPr marL="0" indent="0">
              <a:buNone/>
            </a:pPr>
            <a:r>
              <a:rPr lang="es-ES" sz="1200" dirty="0"/>
              <a:t>Mostrar las direcciones </a:t>
            </a:r>
            <a:r>
              <a:rPr lang="es-ES" sz="1200" dirty="0" err="1"/>
              <a:t>ip</a:t>
            </a:r>
            <a:endParaRPr lang="es-ES" sz="1200" dirty="0"/>
          </a:p>
          <a:p>
            <a:pPr marL="0" indent="0">
              <a:buNone/>
            </a:pPr>
            <a:r>
              <a:rPr lang="es-ES" sz="1200" dirty="0" err="1"/>
              <a:t>Ip</a:t>
            </a:r>
            <a:r>
              <a:rPr lang="es-ES" sz="1200" dirty="0"/>
              <a:t> </a:t>
            </a:r>
            <a:r>
              <a:rPr lang="es-ES" sz="1200" dirty="0" err="1"/>
              <a:t>addr</a:t>
            </a:r>
            <a:endParaRPr lang="es-ES" sz="1200" dirty="0"/>
          </a:p>
          <a:p>
            <a:pPr marL="0" indent="0">
              <a:buNone/>
            </a:pPr>
            <a:endParaRPr lang="es-ES" sz="1200" dirty="0"/>
          </a:p>
        </p:txBody>
      </p:sp>
    </p:spTree>
    <p:extLst>
      <p:ext uri="{BB962C8B-B14F-4D97-AF65-F5344CB8AC3E}">
        <p14:creationId xmlns:p14="http://schemas.microsoft.com/office/powerpoint/2010/main" val="2168000511"/>
      </p:ext>
    </p:extLst>
  </p:cSld>
  <p:clrMapOvr>
    <a:masterClrMapping/>
  </p:clrMapOvr>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4278</TotalTime>
  <Words>2219</Words>
  <Application>Microsoft Office PowerPoint</Application>
  <PresentationFormat>Panorámica</PresentationFormat>
  <Paragraphs>364</Paragraphs>
  <Slides>26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26</vt:i4>
      </vt:variant>
    </vt:vector>
  </HeadingPairs>
  <TitlesOfParts>
    <vt:vector size="29" baseType="lpstr">
      <vt:lpstr>Corbel</vt:lpstr>
      <vt:lpstr>Wingdings 2</vt:lpstr>
      <vt:lpstr>Marco</vt:lpstr>
      <vt:lpstr>Servidor DNS Local en Debian 11.3</vt:lpstr>
      <vt:lpstr>VirtualBox</vt:lpstr>
      <vt:lpstr>Linux</vt:lpstr>
      <vt:lpstr>Debian</vt:lpstr>
      <vt:lpstr>Internet</vt:lpstr>
      <vt:lpstr>Puertos mas usados en Internet</vt:lpstr>
      <vt:lpstr>NAT</vt:lpstr>
      <vt:lpstr>Instalación de Debian</vt:lpstr>
      <vt:lpstr>Instalación de Debian</vt:lpstr>
      <vt:lpstr>Direcciones IPs a utilizar</vt:lpstr>
      <vt:lpstr>Adaptadores de Red</vt:lpstr>
      <vt:lpstr>Respositorios</vt:lpstr>
      <vt:lpstr>Apache2  (Puerto 80 y 443)</vt:lpstr>
      <vt:lpstr>Permisos en archivos o directorios Linux</vt:lpstr>
      <vt:lpstr>Actualización de repositorios</vt:lpstr>
      <vt:lpstr>Instalación de ProFTPd   (Puerto 21)</vt:lpstr>
      <vt:lpstr>Instalación de ProFTPd   (Puerto 21)</vt:lpstr>
      <vt:lpstr>Instalación de SSH  (Puerto 22)</vt:lpstr>
      <vt:lpstr>UserDir</vt:lpstr>
      <vt:lpstr>VirtualHost</vt:lpstr>
      <vt:lpstr>VirtualHost</vt:lpstr>
      <vt:lpstr>DNS  (Puerto 53)</vt:lpstr>
      <vt:lpstr>DNS  (Puerto 53)</vt:lpstr>
      <vt:lpstr>DNS  (Puerto 53)</vt:lpstr>
      <vt:lpstr>DNS  (Puerto 53)</vt:lpstr>
      <vt:lpstr>DNS  (Puerto 53)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FIMaz</dc:creator>
  <cp:lastModifiedBy>José David Santana Alaniz</cp:lastModifiedBy>
  <cp:revision>231</cp:revision>
  <dcterms:created xsi:type="dcterms:W3CDTF">2020-01-23T07:59:02Z</dcterms:created>
  <dcterms:modified xsi:type="dcterms:W3CDTF">2022-10-17T23:07:02Z</dcterms:modified>
</cp:coreProperties>
</file>